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27.jpg" ContentType="image/jpg"/>
  <Override PartName="/ppt/media/image29.jpg" ContentType="image/jpg"/>
  <Override PartName="/ppt/media/image31.jpg" ContentType="image/jpg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2" r:id="rId3"/>
    <p:sldId id="257" r:id="rId4"/>
    <p:sldId id="313" r:id="rId5"/>
    <p:sldId id="317" r:id="rId6"/>
    <p:sldId id="315" r:id="rId7"/>
    <p:sldId id="393" r:id="rId8"/>
    <p:sldId id="410" r:id="rId9"/>
    <p:sldId id="416" r:id="rId10"/>
    <p:sldId id="396" r:id="rId11"/>
    <p:sldId id="399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BD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94096" autoAdjust="0"/>
  </p:normalViewPr>
  <p:slideViewPr>
    <p:cSldViewPr snapToGrid="0">
      <p:cViewPr varScale="1">
        <p:scale>
          <a:sx n="114" d="100"/>
          <a:sy n="114" d="100"/>
        </p:scale>
        <p:origin x="88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089A7B-8381-4D7F-8278-6044F4F75C85}" type="datetimeFigureOut">
              <a:rPr lang="fr-FR" smtClean="0"/>
              <a:t>16/11/2017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0E5344-8381-4A10-A6F3-3FEF177DC8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7288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D4037-58D9-443C-BFED-2F1F58B228DE}" type="datetimeFigureOut">
              <a:rPr lang="fr-FR" smtClean="0"/>
              <a:t>16/11/2017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87A9EA-0B7A-4327-B9CA-98731C4296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1122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D478B238-6D08-4F22-8182-7D846635DD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0523" t="-1" r="10523" b="501"/>
          <a:stretch/>
        </p:blipFill>
        <p:spPr>
          <a:xfrm>
            <a:off x="-1" y="1"/>
            <a:ext cx="9144001" cy="6608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917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8950" y="242094"/>
            <a:ext cx="6115050" cy="50006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384663"/>
            <a:ext cx="4629150" cy="447638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384663"/>
            <a:ext cx="2949178" cy="44843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0990ACF-DE24-4C0B-8D7F-36B543B5B511}" type="datetimeFigureOut">
              <a:rPr lang="fr-FR" smtClean="0"/>
              <a:t>16/11/2017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C8CD2EF-8759-47BD-869A-E3B5DBED8F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0323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REFER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756458"/>
          </a:xfrm>
          <a:prstGeom prst="rect">
            <a:avLst/>
          </a:prstGeom>
          <a:solidFill>
            <a:srgbClr val="8EBF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350" dirty="0">
              <a:latin typeface="Decker" panose="020B0603050302020204" pitchFamily="34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La Fabrique à Jeux et à Buzz | 01.43.48.07.70 | 31 rue des Jeûneurs 75 002 France – États-Unis – Asie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F7451DC-D3AF-459E-BDD7-F75CA5134B9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3" name="Espace réservé du contenu 2"/>
          <p:cNvSpPr>
            <a:spLocks noGrp="1"/>
          </p:cNvSpPr>
          <p:nvPr>
            <p:ph idx="1"/>
          </p:nvPr>
        </p:nvSpPr>
        <p:spPr>
          <a:xfrm>
            <a:off x="455123" y="1316543"/>
            <a:ext cx="7886700" cy="4351338"/>
          </a:xfrm>
          <a:prstGeom prst="rect">
            <a:avLst/>
          </a:prstGeom>
        </p:spPr>
        <p:txBody>
          <a:bodyPr/>
          <a:lstStyle>
            <a:lvl1pPr marL="171450" indent="-171450">
              <a:buFont typeface="Wingdings" panose="05000000000000000000" pitchFamily="2" charset="2"/>
              <a:buChar char="§"/>
              <a:defRPr sz="1500" b="1">
                <a:solidFill>
                  <a:srgbClr val="8EBF21"/>
                </a:solidFill>
              </a:defRPr>
            </a:lvl1pPr>
            <a:lvl2pPr marL="514350" indent="-171450">
              <a:buFont typeface="Arial" panose="020B0604020202020204" pitchFamily="34" charset="0"/>
              <a:buChar char="•"/>
              <a:defRPr sz="1350"/>
            </a:lvl2pPr>
            <a:lvl3pPr marL="857250" indent="-171450">
              <a:buFont typeface="Decker" panose="020B0603050302020204" pitchFamily="34" charset="0"/>
              <a:buChar char="­"/>
              <a:defRPr sz="1200">
                <a:solidFill>
                  <a:schemeClr val="bg2">
                    <a:lumMod val="50000"/>
                  </a:schemeClr>
                </a:solidFill>
              </a:defRPr>
            </a:lvl3pPr>
            <a:lvl4pPr marL="1200150" indent="-171450">
              <a:buFont typeface="Wingdings" panose="05000000000000000000" pitchFamily="2" charset="2"/>
              <a:buChar char="§"/>
              <a:defRPr/>
            </a:lvl4pPr>
            <a:lvl5pPr marL="1543050" indent="-17145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2"/>
            <a:endParaRPr lang="fr-FR" dirty="0"/>
          </a:p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2"/>
            <a:endParaRPr lang="fr-FR" dirty="0"/>
          </a:p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2"/>
            <a:endParaRPr lang="fr-FR" dirty="0"/>
          </a:p>
        </p:txBody>
      </p:sp>
      <p:sp>
        <p:nvSpPr>
          <p:cNvPr id="15" name="Titre 1"/>
          <p:cNvSpPr>
            <a:spLocks noGrp="1"/>
          </p:cNvSpPr>
          <p:nvPr>
            <p:ph type="title" hasCustomPrompt="1"/>
          </p:nvPr>
        </p:nvSpPr>
        <p:spPr>
          <a:xfrm>
            <a:off x="1448809" y="159350"/>
            <a:ext cx="7648673" cy="411739"/>
          </a:xfrm>
          <a:prstGeom prst="rect">
            <a:avLst/>
          </a:prstGeom>
          <a:solidFill>
            <a:schemeClr val="bg1">
              <a:alpha val="29000"/>
            </a:schemeClr>
          </a:solidFill>
        </p:spPr>
        <p:txBody>
          <a:bodyPr/>
          <a:lstStyle>
            <a:lvl1pPr algn="r">
              <a:lnSpc>
                <a:spcPct val="100000"/>
              </a:lnSpc>
              <a:defRPr sz="15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1448809" y="156018"/>
            <a:ext cx="48998" cy="4150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>
              <a:latin typeface="Decker" panose="020B060305030202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01" y="113595"/>
            <a:ext cx="37493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562829"/>
      </p:ext>
    </p:extLst>
  </p:cSld>
  <p:clrMapOvr>
    <a:masterClrMapping/>
  </p:clrMapOvr>
  <p:transition spd="slow"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5768" y="287654"/>
            <a:ext cx="8792463" cy="330834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 b="0" i="0">
                <a:solidFill>
                  <a:srgbClr val="534D4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5" dirty="0"/>
              <a:t>La Fabrique </a:t>
            </a:r>
            <a:r>
              <a:rPr dirty="0"/>
              <a:t>à Jeux </a:t>
            </a:r>
            <a:r>
              <a:rPr spc="-5" dirty="0"/>
              <a:t>et </a:t>
            </a:r>
            <a:r>
              <a:rPr dirty="0"/>
              <a:t>à </a:t>
            </a:r>
            <a:r>
              <a:rPr spc="-5" dirty="0"/>
              <a:t>Buzz </a:t>
            </a:r>
            <a:r>
              <a:rPr dirty="0"/>
              <a:t>| 102 rue des </a:t>
            </a:r>
            <a:r>
              <a:rPr spc="-5" dirty="0"/>
              <a:t>poissonniers </a:t>
            </a:r>
            <a:r>
              <a:rPr dirty="0"/>
              <a:t>75 018 </a:t>
            </a:r>
            <a:r>
              <a:rPr spc="-5" dirty="0"/>
              <a:t>Paris </a:t>
            </a:r>
            <a:r>
              <a:rPr dirty="0"/>
              <a:t>| </a:t>
            </a:r>
            <a:r>
              <a:rPr spc="-5" dirty="0"/>
              <a:t>France </a:t>
            </a:r>
            <a:r>
              <a:rPr dirty="0"/>
              <a:t>– </a:t>
            </a:r>
            <a:r>
              <a:rPr spc="-5" dirty="0"/>
              <a:t>États-Unis </a:t>
            </a:r>
            <a:r>
              <a:rPr dirty="0"/>
              <a:t>– Asie – Amérique</a:t>
            </a:r>
            <a:r>
              <a:rPr spc="-30" dirty="0"/>
              <a:t> </a:t>
            </a:r>
            <a:r>
              <a:rPr spc="-5" dirty="0"/>
              <a:t>Latine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88053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0990ACF-DE24-4C0B-8D7F-36B543B5B511}" type="datetimeFigureOut">
              <a:rPr lang="fr-FR" smtClean="0"/>
              <a:t>16/11/2017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C8CD2EF-8759-47BD-869A-E3B5DBED8F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0307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8950" y="221435"/>
            <a:ext cx="5829299" cy="549274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0990ACF-DE24-4C0B-8D7F-36B543B5B511}" type="datetimeFigureOut">
              <a:rPr lang="fr-FR" smtClean="0"/>
              <a:t>16/11/2017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C8CD2EF-8759-47BD-869A-E3B5DBED8F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9709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0990ACF-DE24-4C0B-8D7F-36B543B5B511}" type="datetimeFigureOut">
              <a:rPr lang="fr-FR" smtClean="0"/>
              <a:t>16/11/2017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C8CD2EF-8759-47BD-869A-E3B5DBED8F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5538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8950" y="299812"/>
            <a:ext cx="5955029" cy="40558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0990ACF-DE24-4C0B-8D7F-36B543B5B511}" type="datetimeFigureOut">
              <a:rPr lang="fr-FR" smtClean="0"/>
              <a:t>16/11/2017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C8CD2EF-8759-47BD-869A-E3B5DBED8F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4546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8950" y="365127"/>
            <a:ext cx="6115049" cy="48396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0990ACF-DE24-4C0B-8D7F-36B543B5B511}" type="datetimeFigureOut">
              <a:rPr lang="fr-FR" smtClean="0"/>
              <a:t>16/11/2017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C8CD2EF-8759-47BD-869A-E3B5DBED8F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9372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8950" y="234497"/>
            <a:ext cx="6115050" cy="562337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0990ACF-DE24-4C0B-8D7F-36B543B5B511}" type="datetimeFigureOut">
              <a:rPr lang="fr-FR" smtClean="0"/>
              <a:t>16/11/2017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C8CD2EF-8759-47BD-869A-E3B5DBED8F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8212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0990ACF-DE24-4C0B-8D7F-36B543B5B511}" type="datetimeFigureOut">
              <a:rPr lang="fr-FR" smtClean="0"/>
              <a:t>16/11/2017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C8CD2EF-8759-47BD-869A-E3B5DBED8F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8645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8950" y="275408"/>
            <a:ext cx="6115050" cy="50945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80160"/>
            <a:ext cx="4629150" cy="458089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280160"/>
            <a:ext cx="2949178" cy="458882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0990ACF-DE24-4C0B-8D7F-36B543B5B511}" type="datetimeFigureOut">
              <a:rPr lang="fr-FR" smtClean="0"/>
              <a:t>16/11/2017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C8CD2EF-8759-47BD-869A-E3B5DBED8F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6798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86050" y="261257"/>
            <a:ext cx="6457950" cy="522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67599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5BCC9A-0DF2-4EE9-A992-201F3D4E0F0A}"/>
              </a:ext>
            </a:extLst>
          </p:cNvPr>
          <p:cNvSpPr/>
          <p:nvPr userDrawn="1"/>
        </p:nvSpPr>
        <p:spPr>
          <a:xfrm>
            <a:off x="0" y="6644265"/>
            <a:ext cx="9144000" cy="216131"/>
          </a:xfrm>
          <a:prstGeom prst="rect">
            <a:avLst/>
          </a:prstGeom>
          <a:solidFill>
            <a:srgbClr val="90BD18"/>
          </a:solidFill>
          <a:ln>
            <a:solidFill>
              <a:srgbClr val="90BD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A45BC8A-37A8-4CB6-9948-348ED032D3AC}"/>
              </a:ext>
            </a:extLst>
          </p:cNvPr>
          <p:cNvSpPr txBox="1"/>
          <p:nvPr userDrawn="1"/>
        </p:nvSpPr>
        <p:spPr>
          <a:xfrm>
            <a:off x="0" y="6609229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bg1"/>
                </a:solidFill>
                <a:latin typeface="Decker"/>
              </a:rPr>
              <a:t>La Fabrique à Jeux et à Buzz | 01 55 46 91 17 | 102 rue des poissonniers 75018 Paris | France – États-Unis – Asie</a:t>
            </a:r>
          </a:p>
        </p:txBody>
      </p:sp>
    </p:spTree>
    <p:extLst>
      <p:ext uri="{BB962C8B-B14F-4D97-AF65-F5344CB8AC3E}">
        <p14:creationId xmlns:p14="http://schemas.microsoft.com/office/powerpoint/2010/main" val="1236037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4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1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eg"/><Relationship Id="rId11" Type="http://schemas.openxmlformats.org/officeDocument/2006/relationships/image" Target="../media/image16.png"/><Relationship Id="rId5" Type="http://schemas.openxmlformats.org/officeDocument/2006/relationships/image" Target="../media/image10.jpe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gif"/><Relationship Id="rId1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7" Type="http://schemas.openxmlformats.org/officeDocument/2006/relationships/image" Target="../media/image31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5" Type="http://schemas.openxmlformats.org/officeDocument/2006/relationships/image" Target="../media/image29.jp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" y="3851356"/>
            <a:ext cx="91439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vous présente : </a:t>
            </a:r>
          </a:p>
          <a:p>
            <a:pPr algn="ctr"/>
            <a:endParaRPr lang="fr-FR" sz="2000" dirty="0"/>
          </a:p>
          <a:p>
            <a:pPr algn="ctr"/>
            <a:r>
              <a:rPr lang="fr-FR" sz="4000" dirty="0"/>
              <a:t>Les secrets d’une fin d’année réussie ! 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605AD4E7-390E-4C73-98F6-4491F2DF4DF7}"/>
              </a:ext>
            </a:extLst>
          </p:cNvPr>
          <p:cNvGrpSpPr/>
          <p:nvPr/>
        </p:nvGrpSpPr>
        <p:grpSpPr>
          <a:xfrm>
            <a:off x="1375137" y="1125741"/>
            <a:ext cx="6393726" cy="2570550"/>
            <a:chOff x="-988554" y="564359"/>
            <a:chExt cx="3798307" cy="1527081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88554" y="564359"/>
              <a:ext cx="3798307" cy="1271793"/>
            </a:xfrm>
            <a:prstGeom prst="rect">
              <a:avLst/>
            </a:prstGeom>
          </p:spPr>
        </p:pic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9F80D88C-66EC-437C-B91D-43DE8067E4EF}"/>
                </a:ext>
              </a:extLst>
            </p:cNvPr>
            <p:cNvSpPr txBox="1"/>
            <p:nvPr/>
          </p:nvSpPr>
          <p:spPr>
            <a:xfrm>
              <a:off x="-954060" y="1691330"/>
              <a:ext cx="37293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/>
                <a:t>Jeux, Street &amp; Buzz </a:t>
              </a:r>
              <a:r>
                <a:rPr lang="fr-FR" sz="2000" b="1" dirty="0" err="1"/>
                <a:t>Marketing</a:t>
              </a:r>
              <a:r>
                <a:rPr lang="fr-FR" sz="2000" b="1" baseline="30000" dirty="0" err="1"/>
                <a:t>TM</a:t>
              </a:r>
              <a:endParaRPr lang="fr-FR" sz="2000" b="1" dirty="0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3E6DFFA1-964F-468A-91DC-D125333A7894}"/>
              </a:ext>
            </a:extLst>
          </p:cNvPr>
          <p:cNvSpPr/>
          <p:nvPr/>
        </p:nvSpPr>
        <p:spPr>
          <a:xfrm>
            <a:off x="75502" y="142613"/>
            <a:ext cx="2130804" cy="25167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solidFill>
                  <a:schemeClr val="tx1"/>
                </a:solidFill>
              </a:rPr>
              <a:t>* extrait de présentation</a:t>
            </a:r>
          </a:p>
        </p:txBody>
      </p:sp>
    </p:spTree>
    <p:extLst>
      <p:ext uri="{BB962C8B-B14F-4D97-AF65-F5344CB8AC3E}">
        <p14:creationId xmlns:p14="http://schemas.microsoft.com/office/powerpoint/2010/main" val="1849711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36" y="1184935"/>
            <a:ext cx="4551669" cy="25603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256" y="3840073"/>
            <a:ext cx="4550399" cy="2559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itre 1"/>
          <p:cNvSpPr txBox="1">
            <a:spLocks/>
          </p:cNvSpPr>
          <p:nvPr/>
        </p:nvSpPr>
        <p:spPr>
          <a:xfrm>
            <a:off x="2202197" y="127819"/>
            <a:ext cx="6588224" cy="600743"/>
          </a:xfrm>
          <a:prstGeom prst="rect">
            <a:avLst/>
          </a:prstGeom>
        </p:spPr>
        <p:txBody>
          <a:bodyPr>
            <a:noAutofit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8EBF21"/>
                </a:solidFill>
                <a:latin typeface="Decker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 eaLnBrk="1" hangingPunct="1">
              <a:lnSpc>
                <a:spcPct val="90000"/>
              </a:lnSpc>
            </a:pPr>
            <a:r>
              <a:rPr lang="fr-FR" sz="4000" dirty="0">
                <a:solidFill>
                  <a:schemeClr val="tx1"/>
                </a:solidFill>
                <a:latin typeface="+mj-lt"/>
              </a:rPr>
              <a:t>Store to web - cas client</a:t>
            </a:r>
          </a:p>
        </p:txBody>
      </p:sp>
    </p:spTree>
    <p:extLst>
      <p:ext uri="{BB962C8B-B14F-4D97-AF65-F5344CB8AC3E}">
        <p14:creationId xmlns:p14="http://schemas.microsoft.com/office/powerpoint/2010/main" val="2494099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716696" y="234497"/>
            <a:ext cx="6427304" cy="562337"/>
          </a:xfrm>
        </p:spPr>
        <p:txBody>
          <a:bodyPr>
            <a:normAutofit fontScale="90000"/>
          </a:bodyPr>
          <a:lstStyle/>
          <a:p>
            <a:pPr algn="r"/>
            <a:r>
              <a:rPr lang="fr-FR" dirty="0"/>
              <a:t>Projection </a:t>
            </a:r>
            <a:r>
              <a:rPr lang="fr-FR" dirty="0" err="1"/>
              <a:t>mapping</a:t>
            </a:r>
            <a:endParaRPr lang="fr-FR" dirty="0"/>
          </a:p>
        </p:txBody>
      </p:sp>
      <p:sp>
        <p:nvSpPr>
          <p:cNvPr id="8199" name="Espace réservé du contenu 2"/>
          <p:cNvSpPr>
            <a:spLocks noGrp="1"/>
          </p:cNvSpPr>
          <p:nvPr>
            <p:ph idx="4294967295"/>
          </p:nvPr>
        </p:nvSpPr>
        <p:spPr>
          <a:xfrm>
            <a:off x="4405313" y="1871663"/>
            <a:ext cx="4738687" cy="4702175"/>
          </a:xfrm>
        </p:spPr>
        <p:txBody>
          <a:bodyPr>
            <a:noAutofit/>
          </a:bodyPr>
          <a:lstStyle/>
          <a:p>
            <a:pPr eaLnBrk="1" hangingPunct="1">
              <a:buFont typeface="Arial" charset="0"/>
              <a:buNone/>
            </a:pPr>
            <a:r>
              <a:rPr lang="fr-FR" sz="1800" b="1" dirty="0">
                <a:solidFill>
                  <a:schemeClr val="bg1">
                    <a:lumMod val="50000"/>
                  </a:schemeClr>
                </a:solidFill>
              </a:rPr>
              <a:t>	Principe</a:t>
            </a:r>
          </a:p>
          <a:p>
            <a:pPr>
              <a:buFont typeface="Arial" charset="0"/>
              <a:buNone/>
            </a:pPr>
            <a:r>
              <a:rPr lang="fr-FR" sz="1800" dirty="0">
                <a:solidFill>
                  <a:schemeClr val="bg1">
                    <a:lumMod val="50000"/>
                  </a:schemeClr>
                </a:solidFill>
              </a:rPr>
              <a:t>	Engager et immerger le public en utilisant la technologie de projection </a:t>
            </a:r>
            <a:r>
              <a:rPr lang="fr-FR" sz="1800" dirty="0" err="1">
                <a:solidFill>
                  <a:schemeClr val="bg1">
                    <a:lumMod val="50000"/>
                  </a:schemeClr>
                </a:solidFill>
              </a:rPr>
              <a:t>mapping</a:t>
            </a:r>
            <a:r>
              <a:rPr lang="fr-FR" sz="1800" dirty="0">
                <a:solidFill>
                  <a:schemeClr val="bg1">
                    <a:lumMod val="50000"/>
                  </a:schemeClr>
                </a:solidFill>
              </a:rPr>
              <a:t> sur des événements live</a:t>
            </a:r>
          </a:p>
          <a:p>
            <a:pPr eaLnBrk="1" hangingPunct="1">
              <a:buFont typeface="Arial" charset="0"/>
              <a:buNone/>
            </a:pPr>
            <a:endParaRPr lang="fr-FR" sz="18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fr-FR" sz="1800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fr-FR" sz="1800" b="1" dirty="0">
                <a:solidFill>
                  <a:schemeClr val="bg1">
                    <a:lumMod val="50000"/>
                  </a:schemeClr>
                </a:solidFill>
              </a:rPr>
              <a:t>Exemple Industrie : </a:t>
            </a:r>
          </a:p>
          <a:p>
            <a:pPr eaLnBrk="1" hangingPunct="1">
              <a:buFont typeface="Arial" charset="0"/>
              <a:buNone/>
            </a:pPr>
            <a:r>
              <a:rPr lang="fr-FR" sz="1800" dirty="0">
                <a:solidFill>
                  <a:schemeClr val="bg1">
                    <a:lumMod val="50000"/>
                  </a:schemeClr>
                </a:solidFill>
              </a:rPr>
              <a:t>		Equipement sportif</a:t>
            </a:r>
          </a:p>
          <a:p>
            <a:pPr eaLnBrk="1" hangingPunct="1">
              <a:buFont typeface="Arial" charset="0"/>
              <a:buNone/>
            </a:pPr>
            <a:endParaRPr lang="fr-FR" sz="1800" dirty="0"/>
          </a:p>
          <a:p>
            <a:pPr eaLnBrk="1" hangingPunct="1">
              <a:buFont typeface="Arial" charset="0"/>
              <a:buNone/>
            </a:pPr>
            <a:r>
              <a:rPr lang="fr-FR" sz="1800" b="1" dirty="0">
                <a:solidFill>
                  <a:schemeClr val="bg1">
                    <a:lumMod val="50000"/>
                  </a:schemeClr>
                </a:solidFill>
              </a:rPr>
              <a:t>	Objectifs de campagne</a:t>
            </a:r>
          </a:p>
          <a:p>
            <a:pPr eaLnBrk="1" hangingPunct="1">
              <a:buClr>
                <a:srgbClr val="90BD18"/>
              </a:buClr>
              <a:buFont typeface="Wingdings" panose="05000000000000000000" pitchFamily="2" charset="2"/>
              <a:buChar char="ü"/>
            </a:pPr>
            <a:r>
              <a:rPr lang="fr-FR" sz="1800" dirty="0">
                <a:solidFill>
                  <a:schemeClr val="bg1">
                    <a:lumMod val="50000"/>
                  </a:schemeClr>
                </a:solidFill>
              </a:rPr>
              <a:t>Créer du buzz</a:t>
            </a:r>
          </a:p>
          <a:p>
            <a:pPr eaLnBrk="1" hangingPunct="1">
              <a:buClr>
                <a:srgbClr val="90BD18"/>
              </a:buClr>
              <a:buFont typeface="Wingdings" panose="05000000000000000000" pitchFamily="2" charset="2"/>
              <a:buChar char="ü"/>
            </a:pPr>
            <a:r>
              <a:rPr lang="fr-FR" sz="1800" dirty="0">
                <a:solidFill>
                  <a:schemeClr val="bg1">
                    <a:lumMod val="50000"/>
                  </a:schemeClr>
                </a:solidFill>
              </a:rPr>
              <a:t>Promouvoir le  lancement d’un nouveau produit</a:t>
            </a:r>
          </a:p>
          <a:p>
            <a:pPr eaLnBrk="1" hangingPunct="1">
              <a:buClr>
                <a:srgbClr val="90BD18"/>
              </a:buClr>
              <a:buFont typeface="Wingdings" panose="05000000000000000000" pitchFamily="2" charset="2"/>
              <a:buChar char="ü"/>
            </a:pPr>
            <a:r>
              <a:rPr lang="fr-FR" sz="1800" dirty="0">
                <a:solidFill>
                  <a:schemeClr val="bg1">
                    <a:lumMod val="50000"/>
                  </a:schemeClr>
                </a:solidFill>
              </a:rPr>
              <a:t>Augmenter les ventes</a:t>
            </a:r>
          </a:p>
        </p:txBody>
      </p:sp>
      <p:grpSp>
        <p:nvGrpSpPr>
          <p:cNvPr id="2" name="Groupe 11"/>
          <p:cNvGrpSpPr>
            <a:grpSpLocks/>
          </p:cNvGrpSpPr>
          <p:nvPr/>
        </p:nvGrpSpPr>
        <p:grpSpPr bwMode="auto">
          <a:xfrm>
            <a:off x="323528" y="1823322"/>
            <a:ext cx="3747951" cy="4158683"/>
            <a:chOff x="857250" y="2227263"/>
            <a:chExt cx="6664325" cy="5776912"/>
          </a:xfrm>
        </p:grpSpPr>
        <p:pic>
          <p:nvPicPr>
            <p:cNvPr id="8201" name="Image 8" descr="new-balance-sneaker-projection-mapping-sur-ba-L-1.jpe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57250" y="2227263"/>
              <a:ext cx="6650038" cy="3644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2" name="Image 9" descr="Sneakers-Projection-Mapping-1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96938" y="6086475"/>
              <a:ext cx="3240087" cy="1917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3" name="Image 11" descr="Sneakers-Projection-Mapping-3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81488" y="6086475"/>
              <a:ext cx="3240087" cy="1885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4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28688" y="5260975"/>
              <a:ext cx="2722562" cy="504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878492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74372" y="1143503"/>
            <a:ext cx="8395253" cy="378565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342900" indent="-342900">
              <a:lnSpc>
                <a:spcPct val="200000"/>
              </a:lnSpc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fr-FR" sz="2400" dirty="0"/>
              <a:t>La Fabrique à Jeux et à Buzz</a:t>
            </a:r>
          </a:p>
          <a:p>
            <a:pPr marL="342900" indent="-342900">
              <a:lnSpc>
                <a:spcPct val="200000"/>
              </a:lnSpc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fr-FR" sz="2400" dirty="0"/>
              <a:t>Spécificités de la fin d’année </a:t>
            </a:r>
          </a:p>
          <a:p>
            <a:pPr marL="342900" indent="-342900">
              <a:lnSpc>
                <a:spcPct val="200000"/>
              </a:lnSpc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fr-FR" sz="2400" dirty="0"/>
              <a:t>Pièges à éviter &amp; Facteurs clés de succès</a:t>
            </a:r>
          </a:p>
          <a:p>
            <a:pPr marL="342900" indent="-342900">
              <a:lnSpc>
                <a:spcPct val="200000"/>
              </a:lnSpc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fr-FR" sz="2400" dirty="0"/>
              <a:t>Dernières tendances </a:t>
            </a:r>
          </a:p>
          <a:p>
            <a:pPr marL="342900" indent="-342900">
              <a:lnSpc>
                <a:spcPct val="200000"/>
              </a:lnSpc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fr-FR" sz="2400" dirty="0"/>
              <a:t>Questions/Réponses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-185531" y="0"/>
            <a:ext cx="9143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/>
              <a:t>Agenda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0" y="5493072"/>
            <a:ext cx="9143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/>
              <a:t>Jeux, Street et Buzz </a:t>
            </a:r>
          </a:p>
          <a:p>
            <a:pPr algn="ctr"/>
            <a:r>
              <a:rPr lang="fr-FR" sz="2800" dirty="0"/>
              <a:t>Les secrets d’une fin d’année réussie 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737" y="5276502"/>
            <a:ext cx="1301261" cy="977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308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22643" y="140604"/>
            <a:ext cx="5221357" cy="639957"/>
          </a:xfrm>
        </p:spPr>
        <p:txBody>
          <a:bodyPr>
            <a:normAutofit fontScale="90000"/>
          </a:bodyPr>
          <a:lstStyle/>
          <a:p>
            <a:r>
              <a:rPr lang="fr-FR" sz="3200" b="1" dirty="0"/>
              <a:t>La Fabrique à Jeux et à Buzz</a:t>
            </a:r>
            <a:br>
              <a:rPr lang="fr-FR" sz="3200" dirty="0"/>
            </a:br>
            <a:r>
              <a:rPr lang="fr-FR" sz="3200" dirty="0"/>
              <a:t>L’agence au cœur de l’innovation </a:t>
            </a:r>
          </a:p>
        </p:txBody>
      </p:sp>
      <p:grpSp>
        <p:nvGrpSpPr>
          <p:cNvPr id="4" name="Groupe 136">
            <a:extLst>
              <a:ext uri="{FF2B5EF4-FFF2-40B4-BE49-F238E27FC236}">
                <a16:creationId xmlns:a16="http://schemas.microsoft.com/office/drawing/2014/main" id="{B230D662-312C-45E5-A193-93C61A374B03}"/>
              </a:ext>
            </a:extLst>
          </p:cNvPr>
          <p:cNvGrpSpPr/>
          <p:nvPr/>
        </p:nvGrpSpPr>
        <p:grpSpPr>
          <a:xfrm>
            <a:off x="253602" y="1124199"/>
            <a:ext cx="2549974" cy="713624"/>
            <a:chOff x="305401" y="911863"/>
            <a:chExt cx="3399965" cy="951498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80AF75D4-10FC-4C14-80ED-E0207BB05B4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401" y="911863"/>
              <a:ext cx="951498" cy="951498"/>
            </a:xfrm>
            <a:prstGeom prst="rect">
              <a:avLst/>
            </a:prstGeom>
          </p:spPr>
        </p:pic>
        <p:sp>
          <p:nvSpPr>
            <p:cNvPr id="6" name="Espace réservé du contenu 3">
              <a:extLst>
                <a:ext uri="{FF2B5EF4-FFF2-40B4-BE49-F238E27FC236}">
                  <a16:creationId xmlns:a16="http://schemas.microsoft.com/office/drawing/2014/main" id="{8FD65AAF-8A51-4A37-A828-FCD294E3671F}"/>
                </a:ext>
              </a:extLst>
            </p:cNvPr>
            <p:cNvSpPr txBox="1">
              <a:spLocks/>
            </p:cNvSpPr>
            <p:nvPr/>
          </p:nvSpPr>
          <p:spPr>
            <a:xfrm>
              <a:off x="909223" y="955831"/>
              <a:ext cx="2796143" cy="688148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Wingdings" panose="05000000000000000000" pitchFamily="2" charset="2"/>
                <a:buChar char="§"/>
                <a:defRPr sz="2000" b="1" kern="1200">
                  <a:solidFill>
                    <a:srgbClr val="8EBF21"/>
                  </a:solidFill>
                  <a:latin typeface="Decker" panose="020B06030503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Decker" panose="020B06030503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Decker" panose="020B0603050302020204" pitchFamily="34" charset="0"/>
                <a:buChar char="­"/>
                <a:defRPr sz="1600" kern="1200">
                  <a:solidFill>
                    <a:schemeClr val="bg2">
                      <a:lumMod val="50000"/>
                    </a:schemeClr>
                  </a:solidFill>
                  <a:latin typeface="Decker" panose="020B06030503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1800" kern="1200">
                  <a:solidFill>
                    <a:schemeClr val="tx1"/>
                  </a:solidFill>
                  <a:latin typeface="Decker" panose="020B06030503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1800" kern="1200">
                  <a:solidFill>
                    <a:schemeClr val="tx1"/>
                  </a:solidFill>
                  <a:latin typeface="Decker" panose="020B06030503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buClr>
                  <a:srgbClr val="8EBF21"/>
                </a:buClr>
                <a:buNone/>
              </a:pPr>
              <a:r>
                <a:rPr lang="fr-FR" sz="1200" b="0" dirty="0">
                  <a:solidFill>
                    <a:schemeClr val="tx1"/>
                  </a:solidFill>
                </a:rPr>
                <a:t>Des dispositifs </a:t>
              </a:r>
              <a:r>
                <a:rPr lang="fr-FR" sz="1200" dirty="0"/>
                <a:t>clé-en-main</a:t>
              </a:r>
            </a:p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buClr>
                  <a:srgbClr val="8EBF21"/>
                </a:buClr>
                <a:buNone/>
              </a:pPr>
              <a:r>
                <a:rPr lang="fr-FR" sz="900" b="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Gestion de projet, graphisme,</a:t>
              </a:r>
            </a:p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buClr>
                  <a:srgbClr val="8EBF21"/>
                </a:buClr>
                <a:buNone/>
              </a:pPr>
              <a:r>
                <a:rPr lang="fr-FR" sz="900" b="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développement, juridique,…</a:t>
              </a: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A0D3C09F-D893-4AD6-9765-3D2AA0A2F2DA}"/>
              </a:ext>
            </a:extLst>
          </p:cNvPr>
          <p:cNvSpPr/>
          <p:nvPr/>
        </p:nvSpPr>
        <p:spPr>
          <a:xfrm>
            <a:off x="253221" y="6299084"/>
            <a:ext cx="85372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8EBF21"/>
              </a:buClr>
            </a:pPr>
            <a:r>
              <a:rPr lang="fr-FR" sz="1500" b="1" dirty="0">
                <a:latin typeface="Decker" panose="020B0603050302020204" pitchFamily="34" charset="0"/>
              </a:rPr>
              <a:t>Depuis 1999,</a:t>
            </a:r>
            <a:r>
              <a:rPr lang="fr-FR" sz="1500" b="1" dirty="0">
                <a:solidFill>
                  <a:srgbClr val="8EBF21"/>
                </a:solidFill>
                <a:latin typeface="Decker" panose="020B0603050302020204" pitchFamily="34" charset="0"/>
              </a:rPr>
              <a:t> agence digitale innovante et leader du E-learning Gaming, viral et multi-canal</a:t>
            </a:r>
          </a:p>
        </p:txBody>
      </p:sp>
      <p:grpSp>
        <p:nvGrpSpPr>
          <p:cNvPr id="9" name="Groupe 141">
            <a:extLst>
              <a:ext uri="{FF2B5EF4-FFF2-40B4-BE49-F238E27FC236}">
                <a16:creationId xmlns:a16="http://schemas.microsoft.com/office/drawing/2014/main" id="{64C52BBF-6D7D-4579-9D0A-12A9C7150EA9}"/>
              </a:ext>
            </a:extLst>
          </p:cNvPr>
          <p:cNvGrpSpPr/>
          <p:nvPr/>
        </p:nvGrpSpPr>
        <p:grpSpPr>
          <a:xfrm>
            <a:off x="736489" y="2520220"/>
            <a:ext cx="2646807" cy="830997"/>
            <a:chOff x="432089" y="3511191"/>
            <a:chExt cx="3529077" cy="110799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B4DC5EF-1E40-4EB4-B602-037219BAE898}"/>
                </a:ext>
              </a:extLst>
            </p:cNvPr>
            <p:cNvSpPr/>
            <p:nvPr/>
          </p:nvSpPr>
          <p:spPr>
            <a:xfrm>
              <a:off x="432089" y="3511191"/>
              <a:ext cx="3168362" cy="1107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Clr>
                  <a:srgbClr val="8EBF21"/>
                </a:buClr>
              </a:pPr>
              <a:r>
                <a:rPr lang="fr-FR" sz="1200" dirty="0">
                  <a:latin typeface="Decker" panose="020B0603050302020204" pitchFamily="34" charset="0"/>
                </a:rPr>
                <a:t>Une </a:t>
              </a:r>
              <a:r>
                <a:rPr lang="fr-FR" sz="1200" b="1" dirty="0">
                  <a:solidFill>
                    <a:srgbClr val="8EBF21"/>
                  </a:solidFill>
                  <a:latin typeface="Decker" panose="020B0603050302020204" pitchFamily="34" charset="0"/>
                </a:rPr>
                <a:t>R&amp;D </a:t>
              </a:r>
              <a:r>
                <a:rPr lang="fr-FR" sz="1200" dirty="0">
                  <a:latin typeface="Decker" panose="020B0603050302020204" pitchFamily="34" charset="0"/>
                </a:rPr>
                <a:t>au service de mécaniques et concepts toujours plus </a:t>
              </a:r>
              <a:r>
                <a:rPr lang="fr-FR" sz="1200" b="1" dirty="0">
                  <a:solidFill>
                    <a:srgbClr val="8EBF21"/>
                  </a:solidFill>
                  <a:latin typeface="Decker" panose="020B0603050302020204" pitchFamily="34" charset="0"/>
                </a:rPr>
                <a:t>originaux et innovants</a:t>
              </a:r>
            </a:p>
          </p:txBody>
        </p:sp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B4F7AA77-2AAA-4DB4-BDAF-CF9DEC384B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8609" y="3717978"/>
              <a:ext cx="442557" cy="481379"/>
            </a:xfrm>
            <a:prstGeom prst="rect">
              <a:avLst/>
            </a:prstGeom>
          </p:spPr>
        </p:pic>
      </p:grpSp>
      <p:grpSp>
        <p:nvGrpSpPr>
          <p:cNvPr id="12" name="Groupe 139">
            <a:extLst>
              <a:ext uri="{FF2B5EF4-FFF2-40B4-BE49-F238E27FC236}">
                <a16:creationId xmlns:a16="http://schemas.microsoft.com/office/drawing/2014/main" id="{8219D4E3-12EC-4570-86CE-7082784B42D6}"/>
              </a:ext>
            </a:extLst>
          </p:cNvPr>
          <p:cNvGrpSpPr/>
          <p:nvPr/>
        </p:nvGrpSpPr>
        <p:grpSpPr>
          <a:xfrm>
            <a:off x="5136137" y="4977941"/>
            <a:ext cx="3033071" cy="1248644"/>
            <a:chOff x="7050305" y="3748844"/>
            <a:chExt cx="4044094" cy="1434467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6288264-8C5D-4C3D-A176-D314F30E5B20}"/>
                </a:ext>
              </a:extLst>
            </p:cNvPr>
            <p:cNvSpPr/>
            <p:nvPr/>
          </p:nvSpPr>
          <p:spPr>
            <a:xfrm>
              <a:off x="7050305" y="3748844"/>
              <a:ext cx="4044094" cy="954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Clr>
                  <a:srgbClr val="8EBF21"/>
                </a:buClr>
              </a:pPr>
              <a:r>
                <a:rPr lang="fr-FR" sz="1200" dirty="0">
                  <a:latin typeface="Decker" panose="020B0603050302020204" pitchFamily="34" charset="0"/>
                </a:rPr>
                <a:t>Une équipe d’</a:t>
              </a:r>
              <a:r>
                <a:rPr lang="fr-FR" sz="1200" b="1" dirty="0">
                  <a:solidFill>
                    <a:srgbClr val="8EBF21"/>
                  </a:solidFill>
                  <a:latin typeface="Decker" panose="020B0603050302020204" pitchFamily="34" charset="0"/>
                </a:rPr>
                <a:t>experts</a:t>
              </a:r>
              <a:r>
                <a:rPr lang="fr-FR" sz="1200" dirty="0">
                  <a:latin typeface="Decker" panose="020B0603050302020204" pitchFamily="34" charset="0"/>
                </a:rPr>
                <a:t>, réactive et </a:t>
              </a:r>
              <a:r>
                <a:rPr lang="fr-FR" sz="1200" b="1" dirty="0">
                  <a:solidFill>
                    <a:srgbClr val="8EBF21"/>
                  </a:solidFill>
                  <a:latin typeface="Decker" panose="020B0603050302020204" pitchFamily="34" charset="0"/>
                </a:rPr>
                <a:t>à votre service</a:t>
              </a:r>
              <a:r>
                <a:rPr lang="fr-FR" sz="1200" dirty="0">
                  <a:latin typeface="Decker" panose="020B0603050302020204" pitchFamily="34" charset="0"/>
                </a:rPr>
                <a:t> en France et dans le monde, force de propositions et </a:t>
              </a:r>
              <a:r>
                <a:rPr lang="fr-FR" sz="1200" b="1" dirty="0">
                  <a:solidFill>
                    <a:srgbClr val="8EBF21"/>
                  </a:solidFill>
                  <a:latin typeface="Decker" panose="020B0603050302020204" pitchFamily="34" charset="0"/>
                </a:rPr>
                <a:t>recommandations</a:t>
              </a:r>
            </a:p>
          </p:txBody>
        </p:sp>
        <p:grpSp>
          <p:nvGrpSpPr>
            <p:cNvPr id="14" name="Groupe 43">
              <a:extLst>
                <a:ext uri="{FF2B5EF4-FFF2-40B4-BE49-F238E27FC236}">
                  <a16:creationId xmlns:a16="http://schemas.microsoft.com/office/drawing/2014/main" id="{E4127F0D-8D30-4CAB-95F7-7A7A1A08307A}"/>
                </a:ext>
              </a:extLst>
            </p:cNvPr>
            <p:cNvGrpSpPr/>
            <p:nvPr/>
          </p:nvGrpSpPr>
          <p:grpSpPr>
            <a:xfrm>
              <a:off x="8945226" y="4651951"/>
              <a:ext cx="1341289" cy="531360"/>
              <a:chOff x="9835033" y="4766097"/>
              <a:chExt cx="1341289" cy="531360"/>
            </a:xfrm>
          </p:grpSpPr>
          <p:pic>
            <p:nvPicPr>
              <p:cNvPr id="15" name="Image 14">
                <a:extLst>
                  <a:ext uri="{FF2B5EF4-FFF2-40B4-BE49-F238E27FC236}">
                    <a16:creationId xmlns:a16="http://schemas.microsoft.com/office/drawing/2014/main" id="{98DD57E4-923E-43BA-997B-B0AFD46367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35033" y="4787391"/>
                <a:ext cx="304826" cy="347502"/>
              </a:xfrm>
              <a:prstGeom prst="rect">
                <a:avLst/>
              </a:prstGeom>
            </p:spPr>
          </p:pic>
          <p:pic>
            <p:nvPicPr>
              <p:cNvPr id="16" name="Image 15">
                <a:extLst>
                  <a:ext uri="{FF2B5EF4-FFF2-40B4-BE49-F238E27FC236}">
                    <a16:creationId xmlns:a16="http://schemas.microsoft.com/office/drawing/2014/main" id="{03ADFA13-B427-431B-A975-0AE7989DAA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40908" y="4780293"/>
                <a:ext cx="304826" cy="347502"/>
              </a:xfrm>
              <a:prstGeom prst="rect">
                <a:avLst/>
              </a:prstGeom>
            </p:spPr>
          </p:pic>
          <p:pic>
            <p:nvPicPr>
              <p:cNvPr id="17" name="Image 16">
                <a:extLst>
                  <a:ext uri="{FF2B5EF4-FFF2-40B4-BE49-F238E27FC236}">
                    <a16:creationId xmlns:a16="http://schemas.microsoft.com/office/drawing/2014/main" id="{547D3984-0E76-4C70-BD32-2E802982B8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71496" y="4766097"/>
                <a:ext cx="304826" cy="347502"/>
              </a:xfrm>
              <a:prstGeom prst="rect">
                <a:avLst/>
              </a:prstGeom>
            </p:spPr>
          </p:pic>
          <p:pic>
            <p:nvPicPr>
              <p:cNvPr id="18" name="Image 17">
                <a:extLst>
                  <a:ext uri="{FF2B5EF4-FFF2-40B4-BE49-F238E27FC236}">
                    <a16:creationId xmlns:a16="http://schemas.microsoft.com/office/drawing/2014/main" id="{1E00FE8B-AF79-45E5-9989-B50FE85544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83852" y="4942857"/>
                <a:ext cx="304826" cy="347502"/>
              </a:xfrm>
              <a:prstGeom prst="rect">
                <a:avLst/>
              </a:prstGeom>
            </p:spPr>
          </p:pic>
          <p:pic>
            <p:nvPicPr>
              <p:cNvPr id="19" name="Image 18">
                <a:extLst>
                  <a:ext uri="{FF2B5EF4-FFF2-40B4-BE49-F238E27FC236}">
                    <a16:creationId xmlns:a16="http://schemas.microsoft.com/office/drawing/2014/main" id="{811BD3D2-30DC-4FF9-A980-E5B01CF31E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89181" y="4949955"/>
                <a:ext cx="304826" cy="347502"/>
              </a:xfrm>
              <a:prstGeom prst="rect">
                <a:avLst/>
              </a:prstGeom>
            </p:spPr>
          </p:pic>
        </p:grpSp>
      </p:grpSp>
      <p:grpSp>
        <p:nvGrpSpPr>
          <p:cNvPr id="20" name="Groupe 142">
            <a:extLst>
              <a:ext uri="{FF2B5EF4-FFF2-40B4-BE49-F238E27FC236}">
                <a16:creationId xmlns:a16="http://schemas.microsoft.com/office/drawing/2014/main" id="{6D86A5C6-585C-4697-A06A-BCEFD4EDBA10}"/>
              </a:ext>
            </a:extLst>
          </p:cNvPr>
          <p:cNvGrpSpPr/>
          <p:nvPr/>
        </p:nvGrpSpPr>
        <p:grpSpPr>
          <a:xfrm>
            <a:off x="6005116" y="3691551"/>
            <a:ext cx="2312078" cy="646331"/>
            <a:chOff x="4518597" y="770459"/>
            <a:chExt cx="3082771" cy="861774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4FB0643-F853-4806-81CA-37C342A02B95}"/>
                </a:ext>
              </a:extLst>
            </p:cNvPr>
            <p:cNvSpPr/>
            <p:nvPr/>
          </p:nvSpPr>
          <p:spPr>
            <a:xfrm>
              <a:off x="4518597" y="770459"/>
              <a:ext cx="2420210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Clr>
                  <a:srgbClr val="8EBF21"/>
                </a:buClr>
              </a:pPr>
              <a:r>
                <a:rPr lang="fr-FR" sz="1200" dirty="0">
                  <a:latin typeface="Decker" panose="020B0603050302020204" pitchFamily="34" charset="0"/>
                </a:rPr>
                <a:t>Un </a:t>
              </a:r>
              <a:r>
                <a:rPr lang="fr-FR" sz="1200" b="1" dirty="0">
                  <a:solidFill>
                    <a:srgbClr val="8EBF21"/>
                  </a:solidFill>
                  <a:latin typeface="Decker" panose="020B0603050302020204" pitchFamily="34" charset="0"/>
                </a:rPr>
                <a:t>tunnel CRM</a:t>
              </a:r>
            </a:p>
            <a:p>
              <a:pPr algn="ctr">
                <a:buClr>
                  <a:srgbClr val="8EBF21"/>
                </a:buClr>
              </a:pPr>
              <a:r>
                <a:rPr lang="fr-FR" sz="1200" dirty="0">
                  <a:latin typeface="Decker" panose="020B0603050302020204" pitchFamily="34" charset="0"/>
                </a:rPr>
                <a:t>pour optimiser</a:t>
              </a:r>
            </a:p>
            <a:p>
              <a:pPr algn="ctr">
                <a:buClr>
                  <a:srgbClr val="8EBF21"/>
                </a:buClr>
              </a:pPr>
              <a:r>
                <a:rPr lang="fr-FR" sz="1200" dirty="0">
                  <a:latin typeface="Decker" panose="020B0603050302020204" pitchFamily="34" charset="0"/>
                </a:rPr>
                <a:t>la </a:t>
              </a:r>
              <a:r>
                <a:rPr lang="fr-FR" sz="1200" b="1" dirty="0">
                  <a:solidFill>
                    <a:srgbClr val="8EBF21"/>
                  </a:solidFill>
                  <a:latin typeface="Decker" panose="020B0603050302020204" pitchFamily="34" charset="0"/>
                </a:rPr>
                <a:t>conversion</a:t>
              </a:r>
              <a:r>
                <a:rPr lang="fr-FR" sz="1200" dirty="0">
                  <a:latin typeface="Decker" panose="020B0603050302020204" pitchFamily="34" charset="0"/>
                </a:rPr>
                <a:t> et le </a:t>
              </a:r>
              <a:r>
                <a:rPr lang="fr-FR" sz="1200" b="1" dirty="0">
                  <a:solidFill>
                    <a:srgbClr val="8EBF21"/>
                  </a:solidFill>
                  <a:latin typeface="Decker" panose="020B0603050302020204" pitchFamily="34" charset="0"/>
                </a:rPr>
                <a:t>ROI</a:t>
              </a:r>
            </a:p>
          </p:txBody>
        </p:sp>
        <p:pic>
          <p:nvPicPr>
            <p:cNvPr id="22" name="Image 21">
              <a:extLst>
                <a:ext uri="{FF2B5EF4-FFF2-40B4-BE49-F238E27FC236}">
                  <a16:creationId xmlns:a16="http://schemas.microsoft.com/office/drawing/2014/main" id="{873D7506-5C32-4260-B694-F823F8909C0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8806" y="908577"/>
              <a:ext cx="662562" cy="569124"/>
            </a:xfrm>
            <a:prstGeom prst="rect">
              <a:avLst/>
            </a:prstGeom>
          </p:spPr>
        </p:pic>
      </p:grpSp>
      <p:grpSp>
        <p:nvGrpSpPr>
          <p:cNvPr id="23" name="Groupe 143">
            <a:extLst>
              <a:ext uri="{FF2B5EF4-FFF2-40B4-BE49-F238E27FC236}">
                <a16:creationId xmlns:a16="http://schemas.microsoft.com/office/drawing/2014/main" id="{DD63D629-93C2-4CE6-A94F-CA2CD9732AD1}"/>
              </a:ext>
            </a:extLst>
          </p:cNvPr>
          <p:cNvGrpSpPr/>
          <p:nvPr/>
        </p:nvGrpSpPr>
        <p:grpSpPr>
          <a:xfrm>
            <a:off x="6122734" y="1392418"/>
            <a:ext cx="2853434" cy="901776"/>
            <a:chOff x="8109857" y="935092"/>
            <a:chExt cx="3804579" cy="120236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192A434-89F5-487A-B866-4E32C42E99F1}"/>
                </a:ext>
              </a:extLst>
            </p:cNvPr>
            <p:cNvSpPr/>
            <p:nvPr/>
          </p:nvSpPr>
          <p:spPr>
            <a:xfrm>
              <a:off x="8109857" y="1029464"/>
              <a:ext cx="3011223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Clr>
                  <a:srgbClr val="8EBF21"/>
                </a:buClr>
              </a:pPr>
              <a:r>
                <a:rPr lang="fr-FR" sz="1200" b="1" dirty="0">
                  <a:latin typeface="Decker" panose="020B0603050302020204" pitchFamily="34" charset="0"/>
                </a:rPr>
                <a:t>Un </a:t>
              </a:r>
              <a:r>
                <a:rPr lang="fr-FR" sz="1200" b="1" dirty="0">
                  <a:solidFill>
                    <a:srgbClr val="8EBF21"/>
                  </a:solidFill>
                  <a:latin typeface="Decker" panose="020B0603050302020204" pitchFamily="34" charset="0"/>
                </a:rPr>
                <a:t>organisme de formation : </a:t>
              </a:r>
              <a:r>
                <a:rPr lang="fr-FR" sz="1200" b="1" dirty="0">
                  <a:latin typeface="Decker" panose="020B0603050302020204" pitchFamily="34" charset="0"/>
                </a:rPr>
                <a:t>des budgets qui peuvent rentrer dans </a:t>
              </a:r>
              <a:r>
                <a:rPr lang="fr-FR" sz="1200" b="1" dirty="0">
                  <a:solidFill>
                    <a:srgbClr val="8EBF21"/>
                  </a:solidFill>
                  <a:latin typeface="Decker" panose="020B0603050302020204" pitchFamily="34" charset="0"/>
                </a:rPr>
                <a:t>vos plans de formation</a:t>
              </a:r>
            </a:p>
          </p:txBody>
        </p:sp>
        <p:pic>
          <p:nvPicPr>
            <p:cNvPr id="25" name="Image 24">
              <a:extLst>
                <a:ext uri="{FF2B5EF4-FFF2-40B4-BE49-F238E27FC236}">
                  <a16:creationId xmlns:a16="http://schemas.microsoft.com/office/drawing/2014/main" id="{2A32A4CD-FEAF-4C7E-A9E6-EDE65ACF776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0553" y="935092"/>
              <a:ext cx="753883" cy="721803"/>
            </a:xfrm>
            <a:prstGeom prst="rect">
              <a:avLst/>
            </a:prstGeom>
          </p:spPr>
        </p:pic>
      </p:grpSp>
      <p:grpSp>
        <p:nvGrpSpPr>
          <p:cNvPr id="26" name="Groupe 140">
            <a:extLst>
              <a:ext uri="{FF2B5EF4-FFF2-40B4-BE49-F238E27FC236}">
                <a16:creationId xmlns:a16="http://schemas.microsoft.com/office/drawing/2014/main" id="{336B39D0-FAA6-4663-8E61-512720A3C8DF}"/>
              </a:ext>
            </a:extLst>
          </p:cNvPr>
          <p:cNvGrpSpPr/>
          <p:nvPr/>
        </p:nvGrpSpPr>
        <p:grpSpPr>
          <a:xfrm>
            <a:off x="5765337" y="2546666"/>
            <a:ext cx="2954654" cy="610282"/>
            <a:chOff x="7851587" y="2540188"/>
            <a:chExt cx="3939538" cy="813709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8EF666FF-BEC1-426D-9AAE-5B816CAC0416}"/>
                </a:ext>
              </a:extLst>
            </p:cNvPr>
            <p:cNvSpPr/>
            <p:nvPr/>
          </p:nvSpPr>
          <p:spPr>
            <a:xfrm>
              <a:off x="8669686" y="2540188"/>
              <a:ext cx="3121439" cy="800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Clr>
                  <a:srgbClr val="8EBF21"/>
                </a:buClr>
              </a:pPr>
              <a:r>
                <a:rPr lang="fr-FR" sz="1200" dirty="0">
                  <a:latin typeface="Decker" panose="020B0603050302020204" pitchFamily="34" charset="0"/>
                </a:rPr>
                <a:t>Des dispositifs </a:t>
              </a:r>
              <a:r>
                <a:rPr lang="fr-FR" sz="1200" b="1" dirty="0">
                  <a:solidFill>
                    <a:srgbClr val="8EBF21"/>
                  </a:solidFill>
                  <a:latin typeface="Decker" panose="020B0603050302020204" pitchFamily="34" charset="0"/>
                </a:rPr>
                <a:t>sur-mesure</a:t>
              </a:r>
              <a:r>
                <a:rPr lang="fr-FR" sz="1200" dirty="0">
                  <a:latin typeface="Decker" panose="020B0603050302020204" pitchFamily="34" charset="0"/>
                </a:rPr>
                <a:t> pour répondre à </a:t>
              </a:r>
              <a:r>
                <a:rPr lang="fr-FR" sz="1200" b="1" dirty="0">
                  <a:solidFill>
                    <a:srgbClr val="8EBF21"/>
                  </a:solidFill>
                  <a:latin typeface="Decker" panose="020B0603050302020204" pitchFamily="34" charset="0"/>
                </a:rPr>
                <a:t>vos objectifs</a:t>
              </a:r>
            </a:p>
            <a:p>
              <a:pPr algn="ctr">
                <a:buClr>
                  <a:srgbClr val="8EBF21"/>
                </a:buClr>
              </a:pPr>
              <a:r>
                <a:rPr lang="fr-FR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Decker" panose="020B0603050302020204" pitchFamily="34" charset="0"/>
                </a:rPr>
                <a:t>Former / informer / communiquer</a:t>
              </a:r>
            </a:p>
          </p:txBody>
        </p:sp>
        <p:pic>
          <p:nvPicPr>
            <p:cNvPr id="28" name="Image 27">
              <a:extLst>
                <a:ext uri="{FF2B5EF4-FFF2-40B4-BE49-F238E27FC236}">
                  <a16:creationId xmlns:a16="http://schemas.microsoft.com/office/drawing/2014/main" id="{F592E2DF-274C-4AF8-B7BF-1C16534D4FE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1587" y="2577829"/>
              <a:ext cx="729735" cy="776068"/>
            </a:xfrm>
            <a:prstGeom prst="rect">
              <a:avLst/>
            </a:prstGeom>
          </p:spPr>
        </p:pic>
      </p:grpSp>
      <p:grpSp>
        <p:nvGrpSpPr>
          <p:cNvPr id="29" name="Groupe 137">
            <a:extLst>
              <a:ext uri="{FF2B5EF4-FFF2-40B4-BE49-F238E27FC236}">
                <a16:creationId xmlns:a16="http://schemas.microsoft.com/office/drawing/2014/main" id="{63FBC9DC-6C68-4350-B273-D3D91934D496}"/>
              </a:ext>
            </a:extLst>
          </p:cNvPr>
          <p:cNvGrpSpPr/>
          <p:nvPr/>
        </p:nvGrpSpPr>
        <p:grpSpPr>
          <a:xfrm>
            <a:off x="1164342" y="5199636"/>
            <a:ext cx="2647793" cy="811317"/>
            <a:chOff x="249652" y="2170745"/>
            <a:chExt cx="3455714" cy="1214486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1D8D605-1DD9-4B1E-AFFE-A35CC5303B7C}"/>
                </a:ext>
              </a:extLst>
            </p:cNvPr>
            <p:cNvSpPr/>
            <p:nvPr/>
          </p:nvSpPr>
          <p:spPr>
            <a:xfrm>
              <a:off x="249652" y="2555934"/>
              <a:ext cx="2890950" cy="8292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Clr>
                  <a:srgbClr val="8EBF21"/>
                </a:buClr>
              </a:pPr>
              <a:r>
                <a:rPr lang="fr-FR" sz="1200" dirty="0">
                  <a:latin typeface="Decker" panose="020B0603050302020204" pitchFamily="34" charset="0"/>
                </a:rPr>
                <a:t>Aller plus loin que le jeu</a:t>
              </a:r>
            </a:p>
            <a:p>
              <a:pPr algn="ctr">
                <a:buClr>
                  <a:srgbClr val="8EBF21"/>
                </a:buClr>
              </a:pPr>
              <a:r>
                <a:rPr lang="fr-FR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Decker" panose="020B0603050302020204" pitchFamily="34" charset="0"/>
                </a:rPr>
                <a:t>mini-site événementiel, séminaires de </a:t>
              </a:r>
              <a:r>
                <a:rPr lang="fr-FR" sz="9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Decker" panose="020B0603050302020204" pitchFamily="34" charset="0"/>
                </a:rPr>
                <a:t>co</a:t>
              </a:r>
              <a:r>
                <a:rPr lang="fr-FR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Decker" panose="020B0603050302020204" pitchFamily="34" charset="0"/>
                </a:rPr>
                <a:t>-créativité, vidéos…</a:t>
              </a:r>
            </a:p>
          </p:txBody>
        </p:sp>
        <p:pic>
          <p:nvPicPr>
            <p:cNvPr id="31" name="Image 30">
              <a:extLst>
                <a:ext uri="{FF2B5EF4-FFF2-40B4-BE49-F238E27FC236}">
                  <a16:creationId xmlns:a16="http://schemas.microsoft.com/office/drawing/2014/main" id="{59F77495-7B3A-47D0-BB5F-BE77CAA1CC3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1158" y="2170745"/>
              <a:ext cx="824208" cy="561751"/>
            </a:xfrm>
            <a:prstGeom prst="rect">
              <a:avLst/>
            </a:prstGeom>
          </p:spPr>
        </p:pic>
      </p:grpSp>
      <p:pic>
        <p:nvPicPr>
          <p:cNvPr id="32" name="Image 31">
            <a:extLst>
              <a:ext uri="{FF2B5EF4-FFF2-40B4-BE49-F238E27FC236}">
                <a16:creationId xmlns:a16="http://schemas.microsoft.com/office/drawing/2014/main" id="{88DAD494-943F-426B-96D7-44A77AD91EF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893" y="2421251"/>
            <a:ext cx="1407509" cy="2497553"/>
          </a:xfrm>
          <a:prstGeom prst="rect">
            <a:avLst/>
          </a:prstGeom>
        </p:spPr>
      </p:pic>
      <p:grpSp>
        <p:nvGrpSpPr>
          <p:cNvPr id="33" name="Groupe 155">
            <a:extLst>
              <a:ext uri="{FF2B5EF4-FFF2-40B4-BE49-F238E27FC236}">
                <a16:creationId xmlns:a16="http://schemas.microsoft.com/office/drawing/2014/main" id="{E043E64F-2DC7-40B4-AE8A-25E02BBBDE42}"/>
              </a:ext>
            </a:extLst>
          </p:cNvPr>
          <p:cNvGrpSpPr/>
          <p:nvPr/>
        </p:nvGrpSpPr>
        <p:grpSpPr>
          <a:xfrm>
            <a:off x="386770" y="3801723"/>
            <a:ext cx="2416806" cy="737945"/>
            <a:chOff x="766386" y="2266152"/>
            <a:chExt cx="3222408" cy="983926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2C35288-87E2-4437-A747-E378C7BB554A}"/>
                </a:ext>
              </a:extLst>
            </p:cNvPr>
            <p:cNvSpPr/>
            <p:nvPr/>
          </p:nvSpPr>
          <p:spPr>
            <a:xfrm>
              <a:off x="799517" y="2266152"/>
              <a:ext cx="315045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Clr>
                  <a:srgbClr val="8EBF21"/>
                </a:buClr>
              </a:pPr>
              <a:r>
                <a:rPr lang="fr-FR" sz="1200" dirty="0">
                  <a:latin typeface="Decker" panose="020B0603050302020204" pitchFamily="34" charset="0"/>
                </a:rPr>
                <a:t>Des opérations </a:t>
              </a:r>
              <a:r>
                <a:rPr lang="fr-FR" sz="1200" b="1" dirty="0" err="1">
                  <a:solidFill>
                    <a:srgbClr val="8EBF21"/>
                  </a:solidFill>
                  <a:latin typeface="Decker" panose="020B0603050302020204" pitchFamily="34" charset="0"/>
                </a:rPr>
                <a:t>multi-canales</a:t>
              </a:r>
              <a:endParaRPr lang="fr-FR" sz="1200" b="1" dirty="0">
                <a:solidFill>
                  <a:srgbClr val="8EBF21"/>
                </a:solidFill>
                <a:latin typeface="Decker" panose="020B0603050302020204" pitchFamily="34" charset="0"/>
              </a:endParaRPr>
            </a:p>
          </p:txBody>
        </p:sp>
        <p:pic>
          <p:nvPicPr>
            <p:cNvPr id="35" name="Picture 2" descr="C:\Users\Aurelien\Desktop\flatscreen.png">
              <a:extLst>
                <a:ext uri="{FF2B5EF4-FFF2-40B4-BE49-F238E27FC236}">
                  <a16:creationId xmlns:a16="http://schemas.microsoft.com/office/drawing/2014/main" id="{FBBAD7C4-4B28-46A9-A89F-54503BC4E6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386" y="2609752"/>
              <a:ext cx="640326" cy="6403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3" descr="C:\Users\Aurelien\Desktop\smart.png">
              <a:extLst>
                <a:ext uri="{FF2B5EF4-FFF2-40B4-BE49-F238E27FC236}">
                  <a16:creationId xmlns:a16="http://schemas.microsoft.com/office/drawing/2014/main" id="{D2C37C12-ED72-47A2-A432-F63C6C2E2E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3531" y="2722509"/>
              <a:ext cx="414813" cy="4148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4" descr="C:\Users\Aurelien\Desktop\tablet.png">
              <a:extLst>
                <a:ext uri="{FF2B5EF4-FFF2-40B4-BE49-F238E27FC236}">
                  <a16:creationId xmlns:a16="http://schemas.microsoft.com/office/drawing/2014/main" id="{8F4308B1-EED5-44F5-B570-C5A5AF3789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5163" y="2752068"/>
              <a:ext cx="486301" cy="3556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Image 37">
              <a:extLst>
                <a:ext uri="{FF2B5EF4-FFF2-40B4-BE49-F238E27FC236}">
                  <a16:creationId xmlns:a16="http://schemas.microsoft.com/office/drawing/2014/main" id="{6003B274-6E2B-4777-A99D-E8B2F48526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8283" y="2728839"/>
              <a:ext cx="402152" cy="402152"/>
            </a:xfrm>
            <a:prstGeom prst="rect">
              <a:avLst/>
            </a:prstGeom>
          </p:spPr>
        </p:pic>
        <p:pic>
          <p:nvPicPr>
            <p:cNvPr id="39" name="Image 38">
              <a:extLst>
                <a:ext uri="{FF2B5EF4-FFF2-40B4-BE49-F238E27FC236}">
                  <a16:creationId xmlns:a16="http://schemas.microsoft.com/office/drawing/2014/main" id="{9893B207-583A-413D-A9CE-E366F9EA69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7253" y="2712657"/>
              <a:ext cx="611541" cy="434516"/>
            </a:xfrm>
            <a:prstGeom prst="rect">
              <a:avLst/>
            </a:prstGeom>
          </p:spPr>
        </p:pic>
      </p:grpSp>
      <p:grpSp>
        <p:nvGrpSpPr>
          <p:cNvPr id="40" name="Groupe 142">
            <a:extLst>
              <a:ext uri="{FF2B5EF4-FFF2-40B4-BE49-F238E27FC236}">
                <a16:creationId xmlns:a16="http://schemas.microsoft.com/office/drawing/2014/main" id="{859D5F82-94C0-4C2E-97CC-CA0D5F26E35B}"/>
              </a:ext>
            </a:extLst>
          </p:cNvPr>
          <p:cNvGrpSpPr/>
          <p:nvPr/>
        </p:nvGrpSpPr>
        <p:grpSpPr>
          <a:xfrm>
            <a:off x="2993419" y="1392418"/>
            <a:ext cx="2639639" cy="646331"/>
            <a:chOff x="4081849" y="869033"/>
            <a:chExt cx="3519519" cy="861775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0BDAD2F5-E92F-486E-88B8-4D157430F95C}"/>
                </a:ext>
              </a:extLst>
            </p:cNvPr>
            <p:cNvSpPr/>
            <p:nvPr/>
          </p:nvSpPr>
          <p:spPr>
            <a:xfrm>
              <a:off x="4081849" y="869033"/>
              <a:ext cx="2856958" cy="861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Clr>
                  <a:srgbClr val="8EBF21"/>
                </a:buClr>
              </a:pPr>
              <a:r>
                <a:rPr lang="fr-FR" sz="1200" dirty="0">
                  <a:latin typeface="Decker" panose="020B0603050302020204" pitchFamily="34" charset="0"/>
                </a:rPr>
                <a:t>Une cellule Analytique dédiée à la mesure et suivi de la  </a:t>
              </a:r>
              <a:r>
                <a:rPr lang="fr-FR" sz="1200" b="1" dirty="0">
                  <a:solidFill>
                    <a:srgbClr val="8EBF21"/>
                  </a:solidFill>
                  <a:latin typeface="Decker" panose="020B0603050302020204" pitchFamily="34" charset="0"/>
                </a:rPr>
                <a:t>Performance</a:t>
              </a:r>
            </a:p>
          </p:txBody>
        </p:sp>
        <p:pic>
          <p:nvPicPr>
            <p:cNvPr id="42" name="Image 41">
              <a:extLst>
                <a:ext uri="{FF2B5EF4-FFF2-40B4-BE49-F238E27FC236}">
                  <a16:creationId xmlns:a16="http://schemas.microsoft.com/office/drawing/2014/main" id="{163185B3-D994-489C-8017-E89D28BF5C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8806" y="908577"/>
              <a:ext cx="662562" cy="5691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09392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fr-FR" dirty="0"/>
              <a:t>Les Consommateurs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681659" y="2857049"/>
            <a:ext cx="7886700" cy="331867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fr-FR" dirty="0">
                <a:solidFill>
                  <a:srgbClr val="90BD18"/>
                </a:solidFill>
              </a:rPr>
              <a:t>85% 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des Français vont acheter un ou plusieurs cadeaux en ligne à Noël</a:t>
            </a:r>
          </a:p>
          <a:p>
            <a:pPr lvl="2">
              <a:lnSpc>
                <a:spcPct val="100000"/>
              </a:lnSpc>
              <a:buFont typeface="Wingdings" panose="05000000000000000000" pitchFamily="2" charset="2"/>
              <a:buChar char="F"/>
            </a:pPr>
            <a:r>
              <a:rPr lang="fr-FR" sz="1800" dirty="0">
                <a:solidFill>
                  <a:schemeClr val="bg1">
                    <a:lumMod val="50000"/>
                  </a:schemeClr>
                </a:solidFill>
              </a:rPr>
              <a:t> Parmi eux, </a:t>
            </a:r>
            <a:r>
              <a:rPr lang="fr-FR" dirty="0">
                <a:solidFill>
                  <a:srgbClr val="90BD18"/>
                </a:solidFill>
              </a:rPr>
              <a:t>26% </a:t>
            </a:r>
            <a:r>
              <a:rPr lang="fr-FR" sz="1800" dirty="0">
                <a:solidFill>
                  <a:schemeClr val="bg1">
                    <a:lumMod val="50000"/>
                  </a:schemeClr>
                </a:solidFill>
              </a:rPr>
              <a:t>utiliseront leur téléphone ou leur tablette pour repérer leurs achats </a:t>
            </a:r>
          </a:p>
          <a:p>
            <a:pPr lvl="2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F"/>
            </a:pPr>
            <a:r>
              <a:rPr lang="fr-FR" sz="1800" dirty="0">
                <a:solidFill>
                  <a:srgbClr val="90BD18"/>
                </a:solidFill>
              </a:rPr>
              <a:t> </a:t>
            </a:r>
            <a:r>
              <a:rPr lang="fr-FR" dirty="0">
                <a:solidFill>
                  <a:srgbClr val="90BD18"/>
                </a:solidFill>
              </a:rPr>
              <a:t>18% </a:t>
            </a:r>
            <a:r>
              <a:rPr lang="fr-FR" sz="1800" dirty="0">
                <a:solidFill>
                  <a:schemeClr val="bg1">
                    <a:lumMod val="50000"/>
                  </a:schemeClr>
                </a:solidFill>
              </a:rPr>
              <a:t>pour acheter directement</a:t>
            </a:r>
          </a:p>
          <a:p>
            <a:pPr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fr-FR" dirty="0">
                <a:solidFill>
                  <a:srgbClr val="90BD18"/>
                </a:solidFill>
              </a:rPr>
              <a:t>20% 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des transactions en magasin se prépareront en ligne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440" y="1252987"/>
            <a:ext cx="3276600" cy="157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655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49306" y="181679"/>
            <a:ext cx="6508944" cy="549274"/>
          </a:xfrm>
        </p:spPr>
        <p:txBody>
          <a:bodyPr>
            <a:noAutofit/>
          </a:bodyPr>
          <a:lstStyle/>
          <a:p>
            <a:pPr algn="r"/>
            <a:r>
              <a:rPr lang="fr-FR" sz="3600" dirty="0"/>
              <a:t>Opportunités, faites la différence!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6629" y="1612151"/>
            <a:ext cx="8571621" cy="4351338"/>
          </a:xfrm>
        </p:spPr>
        <p:txBody>
          <a:bodyPr anchor="ctr">
            <a:normAutofit lnSpcReduction="10000"/>
          </a:bodyPr>
          <a:lstStyle/>
          <a:p>
            <a:r>
              <a:rPr lang="fr-FR" b="1" dirty="0">
                <a:solidFill>
                  <a:srgbClr val="90BD18"/>
                </a:solidFill>
              </a:rPr>
              <a:t>Susciter l'intérêt en amont &amp; à la dernière minute!</a:t>
            </a:r>
          </a:p>
          <a:p>
            <a:pPr lvl="1"/>
            <a:r>
              <a:rPr lang="fr-FR" sz="2000" dirty="0">
                <a:solidFill>
                  <a:schemeClr val="bg1">
                    <a:lumMod val="50000"/>
                  </a:schemeClr>
                </a:solidFill>
              </a:rPr>
              <a:t>Animer son site interne </a:t>
            </a:r>
          </a:p>
          <a:p>
            <a:pPr lvl="1"/>
            <a:r>
              <a:rPr lang="fr-FR" sz="2000" dirty="0">
                <a:solidFill>
                  <a:schemeClr val="bg1">
                    <a:lumMod val="50000"/>
                  </a:schemeClr>
                </a:solidFill>
              </a:rPr>
              <a:t>Rompre avec les campagnes « classique »</a:t>
            </a:r>
          </a:p>
          <a:p>
            <a:pPr marL="457200" lvl="1" indent="0">
              <a:buNone/>
            </a:pPr>
            <a:endParaRPr lang="fr-FR" sz="20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fr-FR" b="1" dirty="0">
                <a:solidFill>
                  <a:srgbClr val="90BD18"/>
                </a:solidFill>
              </a:rPr>
              <a:t>Créer l’engagement et le </a:t>
            </a:r>
            <a:r>
              <a:rPr lang="fr-FR" b="1" dirty="0" err="1">
                <a:solidFill>
                  <a:srgbClr val="90BD18"/>
                </a:solidFill>
              </a:rPr>
              <a:t>ré-engagement</a:t>
            </a:r>
            <a:endParaRPr lang="fr-FR" b="1" dirty="0">
              <a:solidFill>
                <a:srgbClr val="90BD18"/>
              </a:solidFill>
            </a:endParaRPr>
          </a:p>
          <a:p>
            <a:pPr lvl="1"/>
            <a:r>
              <a:rPr lang="fr-FR" sz="2000" dirty="0">
                <a:solidFill>
                  <a:schemeClr val="bg1">
                    <a:lumMod val="50000"/>
                  </a:schemeClr>
                </a:solidFill>
              </a:rPr>
              <a:t>Réactiver ses bases contacts et sa communauté </a:t>
            </a:r>
          </a:p>
          <a:p>
            <a:pPr lvl="1"/>
            <a:r>
              <a:rPr lang="fr-FR" sz="2000" dirty="0">
                <a:solidFill>
                  <a:schemeClr val="bg1">
                    <a:lumMod val="50000"/>
                  </a:schemeClr>
                </a:solidFill>
              </a:rPr>
              <a:t>Humaniser la relation avec ses propres clients et fidéliser grâce à des jeux marketing « privés »</a:t>
            </a:r>
          </a:p>
          <a:p>
            <a:pPr marL="457200" lvl="1" indent="0">
              <a:buNone/>
            </a:pPr>
            <a:endParaRPr lang="fr-FR" sz="20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fr-FR" b="1" dirty="0">
                <a:solidFill>
                  <a:srgbClr val="90BD18"/>
                </a:solidFill>
              </a:rPr>
              <a:t>Surprenez et sortez du « lot »!</a:t>
            </a:r>
          </a:p>
          <a:p>
            <a:pPr lvl="1"/>
            <a:r>
              <a:rPr lang="fr-FR" sz="2000" dirty="0">
                <a:solidFill>
                  <a:schemeClr val="bg1">
                    <a:lumMod val="50000"/>
                  </a:schemeClr>
                </a:solidFill>
              </a:rPr>
              <a:t>Les internautes attendent une communication de qualité et décalée.</a:t>
            </a:r>
          </a:p>
          <a:p>
            <a:pPr lvl="1"/>
            <a:r>
              <a:rPr lang="fr-FR" sz="2000" dirty="0">
                <a:solidFill>
                  <a:schemeClr val="bg1">
                    <a:lumMod val="50000"/>
                  </a:schemeClr>
                </a:solidFill>
              </a:rPr>
              <a:t>Lancer une action événementielle d'envergure.</a:t>
            </a:r>
          </a:p>
        </p:txBody>
      </p:sp>
    </p:spTree>
    <p:extLst>
      <p:ext uri="{BB962C8B-B14F-4D97-AF65-F5344CB8AC3E}">
        <p14:creationId xmlns:p14="http://schemas.microsoft.com/office/powerpoint/2010/main" val="3884162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fr-FR" dirty="0"/>
              <a:t>Check </a:t>
            </a:r>
            <a:r>
              <a:rPr lang="fr-FR" dirty="0" err="1"/>
              <a:t>list</a:t>
            </a:r>
            <a:r>
              <a:rPr lang="fr-FR" dirty="0"/>
              <a:t> du succès </a:t>
            </a:r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307432" y="2073965"/>
            <a:ext cx="7886700" cy="4784035"/>
          </a:xfrm>
        </p:spPr>
        <p:txBody>
          <a:bodyPr>
            <a:normAutofit/>
          </a:bodyPr>
          <a:lstStyle/>
          <a:p>
            <a:pPr marL="342900" lvl="1" indent="-342900">
              <a:lnSpc>
                <a:spcPct val="100000"/>
              </a:lnSpc>
              <a:spcBef>
                <a:spcPct val="0"/>
              </a:spcBef>
              <a:buClr>
                <a:srgbClr val="90BD18"/>
              </a:buClr>
              <a:buFont typeface="+mj-lt"/>
              <a:buAutoNum type="arabicPeriod"/>
            </a:pPr>
            <a:r>
              <a:rPr lang="fr-FR" sz="1900" dirty="0">
                <a:solidFill>
                  <a:schemeClr val="bg1">
                    <a:lumMod val="50000"/>
                  </a:schemeClr>
                </a:solidFill>
                <a:cs typeface="Arial" pitchFamily="34" charset="0"/>
                <a:sym typeface="Wingdings" pitchFamily="2" charset="2"/>
              </a:rPr>
              <a:t>Bien définir les </a:t>
            </a:r>
            <a:r>
              <a:rPr lang="fr-FR" sz="1900" dirty="0">
                <a:solidFill>
                  <a:schemeClr val="bg1">
                    <a:lumMod val="50000"/>
                  </a:schemeClr>
                </a:solidFill>
                <a:sym typeface="Wingdings" pitchFamily="2" charset="2"/>
              </a:rPr>
              <a:t>objectifs et les étapes </a:t>
            </a:r>
            <a:r>
              <a:rPr lang="fr-FR" sz="1900" dirty="0">
                <a:solidFill>
                  <a:schemeClr val="bg1">
                    <a:lumMod val="50000"/>
                  </a:schemeClr>
                </a:solidFill>
                <a:cs typeface="Arial" pitchFamily="34" charset="0"/>
                <a:sym typeface="Wingdings" pitchFamily="2" charset="2"/>
              </a:rPr>
              <a:t>de son opération de jeu pour identifier les canaux pertinents</a:t>
            </a:r>
          </a:p>
          <a:p>
            <a:pPr marL="342900" lvl="1" indent="-342900">
              <a:lnSpc>
                <a:spcPct val="100000"/>
              </a:lnSpc>
              <a:spcBef>
                <a:spcPct val="0"/>
              </a:spcBef>
              <a:buClr>
                <a:srgbClr val="90BD18"/>
              </a:buClr>
              <a:buFont typeface="+mj-lt"/>
              <a:buAutoNum type="arabicPeriod"/>
            </a:pPr>
            <a:endParaRPr lang="fr-FR" sz="1900" dirty="0">
              <a:solidFill>
                <a:schemeClr val="bg1">
                  <a:lumMod val="50000"/>
                </a:schemeClr>
              </a:solidFill>
              <a:cs typeface="Arial" pitchFamily="34" charset="0"/>
              <a:sym typeface="Wingdings" pitchFamily="2" charset="2"/>
            </a:endParaRPr>
          </a:p>
          <a:p>
            <a:pPr marL="342900" lvl="1" indent="-342900">
              <a:lnSpc>
                <a:spcPct val="100000"/>
              </a:lnSpc>
              <a:spcBef>
                <a:spcPct val="0"/>
              </a:spcBef>
              <a:buClr>
                <a:srgbClr val="90BD18"/>
              </a:buClr>
              <a:buFont typeface="+mj-lt"/>
              <a:buAutoNum type="arabicPeriod"/>
            </a:pPr>
            <a:r>
              <a:rPr lang="fr-FR" sz="1900" dirty="0">
                <a:solidFill>
                  <a:schemeClr val="bg1">
                    <a:lumMod val="50000"/>
                  </a:schemeClr>
                </a:solidFill>
                <a:cs typeface="Arial" pitchFamily="34" charset="0"/>
                <a:sym typeface="Wingdings" pitchFamily="2" charset="2"/>
              </a:rPr>
              <a:t>Trouver une </a:t>
            </a:r>
            <a:r>
              <a:rPr lang="fr-FR" sz="1900" dirty="0">
                <a:solidFill>
                  <a:schemeClr val="bg1">
                    <a:lumMod val="50000"/>
                  </a:schemeClr>
                </a:solidFill>
                <a:sym typeface="Wingdings" pitchFamily="2" charset="2"/>
              </a:rPr>
              <a:t>mécanique et un </a:t>
            </a:r>
            <a:r>
              <a:rPr lang="fr-FR" sz="1900" dirty="0" err="1">
                <a:solidFill>
                  <a:schemeClr val="bg1">
                    <a:lumMod val="50000"/>
                  </a:schemeClr>
                </a:solidFill>
                <a:sym typeface="Wingdings" pitchFamily="2" charset="2"/>
              </a:rPr>
              <a:t>gameplay</a:t>
            </a:r>
            <a:r>
              <a:rPr lang="fr-FR" sz="1900" dirty="0">
                <a:solidFill>
                  <a:schemeClr val="bg1">
                    <a:lumMod val="50000"/>
                  </a:schemeClr>
                </a:solidFill>
                <a:sym typeface="Wingdings" pitchFamily="2" charset="2"/>
              </a:rPr>
              <a:t> </a:t>
            </a:r>
            <a:r>
              <a:rPr lang="fr-FR" sz="1900" dirty="0">
                <a:solidFill>
                  <a:schemeClr val="bg1">
                    <a:lumMod val="50000"/>
                  </a:schemeClr>
                </a:solidFill>
                <a:cs typeface="Arial" pitchFamily="34" charset="0"/>
                <a:sym typeface="Wingdings" pitchFamily="2" charset="2"/>
              </a:rPr>
              <a:t>qui exploitent intelligemment les spécificités et les complémentarités des canaux sélectionnés</a:t>
            </a:r>
          </a:p>
          <a:p>
            <a:pPr marL="342900" lvl="1" indent="-342900">
              <a:lnSpc>
                <a:spcPct val="100000"/>
              </a:lnSpc>
              <a:spcBef>
                <a:spcPct val="0"/>
              </a:spcBef>
              <a:buClr>
                <a:srgbClr val="90BD18"/>
              </a:buClr>
              <a:buFont typeface="+mj-lt"/>
              <a:buAutoNum type="arabicPeriod"/>
            </a:pPr>
            <a:endParaRPr lang="fr-FR" sz="1900" dirty="0">
              <a:solidFill>
                <a:schemeClr val="bg1">
                  <a:lumMod val="50000"/>
                </a:schemeClr>
              </a:solidFill>
              <a:cs typeface="Arial" pitchFamily="34" charset="0"/>
              <a:sym typeface="Wingdings" pitchFamily="2" charset="2"/>
            </a:endParaRPr>
          </a:p>
          <a:p>
            <a:pPr marL="342900" lvl="1" indent="-342900">
              <a:lnSpc>
                <a:spcPct val="100000"/>
              </a:lnSpc>
              <a:spcBef>
                <a:spcPct val="0"/>
              </a:spcBef>
              <a:buClr>
                <a:srgbClr val="90BD18"/>
              </a:buClr>
              <a:buFont typeface="+mj-lt"/>
              <a:buAutoNum type="arabicPeriod"/>
            </a:pPr>
            <a:r>
              <a:rPr lang="fr-FR" sz="1900" dirty="0">
                <a:solidFill>
                  <a:schemeClr val="bg1">
                    <a:lumMod val="50000"/>
                  </a:schemeClr>
                </a:solidFill>
                <a:cs typeface="Arial" pitchFamily="34" charset="0"/>
                <a:sym typeface="Wingdings" pitchFamily="2" charset="2"/>
              </a:rPr>
              <a:t>Penser l’opération dans sa globalité pour optimiser les « </a:t>
            </a:r>
            <a:r>
              <a:rPr lang="fr-FR" sz="1900" dirty="0" err="1">
                <a:solidFill>
                  <a:schemeClr val="bg1">
                    <a:lumMod val="50000"/>
                  </a:schemeClr>
                </a:solidFill>
                <a:cs typeface="Arial" pitchFamily="34" charset="0"/>
                <a:sym typeface="Wingdings" pitchFamily="2" charset="2"/>
              </a:rPr>
              <a:t>touch</a:t>
            </a:r>
            <a:r>
              <a:rPr lang="fr-FR" sz="1900" dirty="0">
                <a:solidFill>
                  <a:schemeClr val="bg1">
                    <a:lumMod val="50000"/>
                  </a:schemeClr>
                </a:solidFill>
                <a:cs typeface="Arial" pitchFamily="34" charset="0"/>
                <a:sym typeface="Wingdings" pitchFamily="2" charset="2"/>
              </a:rPr>
              <a:t> points » avec les prospects</a:t>
            </a:r>
          </a:p>
          <a:p>
            <a:pPr marL="342900" lvl="1" indent="-342900">
              <a:lnSpc>
                <a:spcPct val="100000"/>
              </a:lnSpc>
              <a:spcBef>
                <a:spcPct val="0"/>
              </a:spcBef>
              <a:buClr>
                <a:srgbClr val="90BD18"/>
              </a:buClr>
              <a:buFont typeface="+mj-lt"/>
              <a:buAutoNum type="arabicPeriod"/>
            </a:pPr>
            <a:endParaRPr lang="fr-FR" sz="1900" dirty="0">
              <a:solidFill>
                <a:schemeClr val="bg1">
                  <a:lumMod val="50000"/>
                </a:schemeClr>
              </a:solidFill>
              <a:cs typeface="Arial" pitchFamily="34" charset="0"/>
              <a:sym typeface="Wingdings" pitchFamily="2" charset="2"/>
            </a:endParaRPr>
          </a:p>
          <a:p>
            <a:pPr marL="342900" lvl="1" indent="-342900">
              <a:lnSpc>
                <a:spcPct val="100000"/>
              </a:lnSpc>
              <a:spcBef>
                <a:spcPct val="0"/>
              </a:spcBef>
              <a:buClr>
                <a:srgbClr val="90BD18"/>
              </a:buClr>
              <a:buFont typeface="+mj-lt"/>
              <a:buAutoNum type="arabicPeriod"/>
            </a:pPr>
            <a:r>
              <a:rPr lang="fr-FR" sz="1900" dirty="0">
                <a:solidFill>
                  <a:schemeClr val="bg1">
                    <a:lumMod val="50000"/>
                  </a:schemeClr>
                </a:solidFill>
                <a:cs typeface="Arial" pitchFamily="34" charset="0"/>
                <a:sym typeface="Wingdings" pitchFamily="2" charset="2"/>
              </a:rPr>
              <a:t>Définir le </a:t>
            </a:r>
            <a:r>
              <a:rPr lang="fr-FR" sz="1900" dirty="0">
                <a:solidFill>
                  <a:schemeClr val="bg1">
                    <a:lumMod val="50000"/>
                  </a:schemeClr>
                </a:solidFill>
                <a:sym typeface="Wingdings" pitchFamily="2" charset="2"/>
              </a:rPr>
              <a:t>tunnel CRM et d’</a:t>
            </a:r>
            <a:r>
              <a:rPr lang="fr-FR" sz="1900" dirty="0" err="1">
                <a:solidFill>
                  <a:schemeClr val="bg1">
                    <a:lumMod val="50000"/>
                  </a:schemeClr>
                </a:solidFill>
                <a:sym typeface="Wingdings" pitchFamily="2" charset="2"/>
              </a:rPr>
              <a:t>opt’inisation</a:t>
            </a:r>
            <a:endParaRPr lang="fr-FR" sz="1900" dirty="0">
              <a:solidFill>
                <a:schemeClr val="bg1">
                  <a:lumMod val="50000"/>
                </a:schemeClr>
              </a:solidFill>
              <a:sym typeface="Wingdings" pitchFamily="2" charset="2"/>
            </a:endParaRPr>
          </a:p>
          <a:p>
            <a:pPr marL="742950" lvl="2" indent="-285750">
              <a:lnSpc>
                <a:spcPct val="100000"/>
              </a:lnSpc>
              <a:spcBef>
                <a:spcPct val="0"/>
              </a:spcBef>
              <a:buClr>
                <a:srgbClr val="90BD18"/>
              </a:buClr>
            </a:pPr>
            <a:r>
              <a:rPr lang="fr-FR" sz="1900" dirty="0">
                <a:solidFill>
                  <a:schemeClr val="bg1">
                    <a:lumMod val="50000"/>
                  </a:schemeClr>
                </a:solidFill>
                <a:cs typeface="Arial" pitchFamily="34" charset="0"/>
                <a:sym typeface="Wingdings" pitchFamily="2" charset="2"/>
              </a:rPr>
              <a:t>Créer un voyage client efficace</a:t>
            </a:r>
          </a:p>
          <a:p>
            <a:pPr marL="342900" lvl="1" indent="-342900">
              <a:lnSpc>
                <a:spcPct val="100000"/>
              </a:lnSpc>
              <a:spcBef>
                <a:spcPct val="0"/>
              </a:spcBef>
              <a:buClr>
                <a:srgbClr val="90BD18"/>
              </a:buClr>
              <a:buFont typeface="+mj-lt"/>
              <a:buAutoNum type="arabicPeriod"/>
            </a:pPr>
            <a:r>
              <a:rPr lang="fr-FR" sz="1900" dirty="0">
                <a:solidFill>
                  <a:schemeClr val="bg1">
                    <a:lumMod val="50000"/>
                  </a:schemeClr>
                </a:solidFill>
                <a:cs typeface="Arial" pitchFamily="34" charset="0"/>
                <a:sym typeface="Wingdings" pitchFamily="2" charset="2"/>
              </a:rPr>
              <a:t>Mettre en place un </a:t>
            </a:r>
            <a:r>
              <a:rPr lang="fr-FR" sz="1900" dirty="0">
                <a:solidFill>
                  <a:schemeClr val="bg1">
                    <a:lumMod val="50000"/>
                  </a:schemeClr>
                </a:solidFill>
                <a:sym typeface="Wingdings" pitchFamily="2" charset="2"/>
              </a:rPr>
              <a:t>plan de promotion et plan media performants</a:t>
            </a:r>
          </a:p>
          <a:p>
            <a:pPr marL="342900" lvl="1" indent="-342900">
              <a:lnSpc>
                <a:spcPct val="100000"/>
              </a:lnSpc>
              <a:spcBef>
                <a:spcPct val="0"/>
              </a:spcBef>
              <a:buClr>
                <a:srgbClr val="90BD18"/>
              </a:buClr>
              <a:buFont typeface="+mj-lt"/>
              <a:buAutoNum type="arabicPeriod"/>
            </a:pPr>
            <a:endParaRPr lang="fr-FR" sz="1900" dirty="0">
              <a:solidFill>
                <a:schemeClr val="bg1">
                  <a:lumMod val="50000"/>
                </a:schemeClr>
              </a:solidFill>
              <a:sym typeface="Wingdings" pitchFamily="2" charset="2"/>
            </a:endParaRPr>
          </a:p>
          <a:p>
            <a:pPr marL="342900" lvl="1" indent="-342900">
              <a:lnSpc>
                <a:spcPct val="100000"/>
              </a:lnSpc>
              <a:spcBef>
                <a:spcPct val="0"/>
              </a:spcBef>
              <a:buClr>
                <a:srgbClr val="90BD18"/>
              </a:buClr>
              <a:buFont typeface="+mj-lt"/>
              <a:buAutoNum type="arabicPeriod"/>
            </a:pPr>
            <a:r>
              <a:rPr lang="fr-FR" sz="1900" dirty="0">
                <a:solidFill>
                  <a:schemeClr val="bg1">
                    <a:lumMod val="50000"/>
                  </a:schemeClr>
                </a:solidFill>
                <a:sym typeface="Wingdings" pitchFamily="2" charset="2"/>
              </a:rPr>
              <a:t>Monitorer et optimiser  </a:t>
            </a:r>
          </a:p>
          <a:p>
            <a:pPr marL="342900" lvl="1" indent="-342900">
              <a:lnSpc>
                <a:spcPct val="100000"/>
              </a:lnSpc>
              <a:spcBef>
                <a:spcPct val="0"/>
              </a:spcBef>
              <a:buClr>
                <a:srgbClr val="90BD18"/>
              </a:buClr>
              <a:buFont typeface="+mj-lt"/>
              <a:buAutoNum type="arabicPeriod"/>
            </a:pPr>
            <a:endParaRPr lang="fr-FR" sz="1900" dirty="0">
              <a:solidFill>
                <a:schemeClr val="bg1">
                  <a:lumMod val="50000"/>
                </a:schemeClr>
              </a:solidFill>
              <a:sym typeface="Wingdings" pitchFamily="2" charset="2"/>
            </a:endParaRPr>
          </a:p>
          <a:p>
            <a:pPr marL="0" lvl="1" indent="0">
              <a:spcBef>
                <a:spcPct val="0"/>
              </a:spcBef>
              <a:buNone/>
            </a:pPr>
            <a:endParaRPr lang="fr-FR" sz="1600" dirty="0">
              <a:solidFill>
                <a:schemeClr val="bg1"/>
              </a:solidFill>
              <a:latin typeface="Decker" pitchFamily="34" charset="0"/>
              <a:cs typeface="Arial" pitchFamily="34" charset="0"/>
              <a:sym typeface="Wingdings" pitchFamily="2" charset="2"/>
            </a:endParaRPr>
          </a:p>
        </p:txBody>
      </p:sp>
      <p:pic>
        <p:nvPicPr>
          <p:cNvPr id="22" name="Picture 2" descr="Prize badge with star and ribbon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9220">
            <a:off x="7657788" y="1016985"/>
            <a:ext cx="1402810" cy="1402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0310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/>
          <p:cNvSpPr txBox="1">
            <a:spLocks/>
          </p:cNvSpPr>
          <p:nvPr/>
        </p:nvSpPr>
        <p:spPr>
          <a:xfrm>
            <a:off x="2202197" y="127819"/>
            <a:ext cx="6588224" cy="600743"/>
          </a:xfrm>
          <a:prstGeom prst="rect">
            <a:avLst/>
          </a:prstGeom>
        </p:spPr>
        <p:txBody>
          <a:bodyPr>
            <a:noAutofit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8EBF21"/>
                </a:solidFill>
                <a:latin typeface="Decker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sz="4000" dirty="0">
                <a:solidFill>
                  <a:schemeClr val="tx1"/>
                </a:solidFill>
                <a:latin typeface="+mj-lt"/>
              </a:rPr>
              <a:t>Réalité augmentée – cas client</a:t>
            </a:r>
          </a:p>
          <a:p>
            <a:endParaRPr lang="fr-FR" sz="2000" dirty="0">
              <a:solidFill>
                <a:schemeClr val="tx1"/>
              </a:solidFill>
            </a:endParaRPr>
          </a:p>
        </p:txBody>
      </p:sp>
      <p:pic>
        <p:nvPicPr>
          <p:cNvPr id="5" name="Image 4" descr="Une image contenant mammifère, animal, route, mouton&#10;&#10;Description générée avec un niveau de confiance élevé">
            <a:extLst>
              <a:ext uri="{FF2B5EF4-FFF2-40B4-BE49-F238E27FC236}">
                <a16:creationId xmlns:a16="http://schemas.microsoft.com/office/drawing/2014/main" id="{92AABF2B-FBCD-4150-B0EE-E3F7003A3D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20" y="2115670"/>
            <a:ext cx="1822500" cy="32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Image 10" descr="Une image contenant intérieur, table, mur, plancher&#10;&#10;Description générée avec un niveau de confiance très élevé">
            <a:extLst>
              <a:ext uri="{FF2B5EF4-FFF2-40B4-BE49-F238E27FC236}">
                <a16:creationId xmlns:a16="http://schemas.microsoft.com/office/drawing/2014/main" id="{8F786059-344D-4838-943E-D76380E27F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187" y="2115670"/>
            <a:ext cx="1822500" cy="32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Image 12" descr="Une image contenant équipement électronique&#10;&#10;Description générée avec un niveau de confiance élevé">
            <a:extLst>
              <a:ext uri="{FF2B5EF4-FFF2-40B4-BE49-F238E27FC236}">
                <a16:creationId xmlns:a16="http://schemas.microsoft.com/office/drawing/2014/main" id="{87FF0C65-3B58-4FC4-A66A-B37B3E7E36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054" y="2115670"/>
            <a:ext cx="1822500" cy="32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Image 14" descr="Une image contenant équipement électronique&#10;&#10;Description générée avec un niveau de confiance élevé">
            <a:extLst>
              <a:ext uri="{FF2B5EF4-FFF2-40B4-BE49-F238E27FC236}">
                <a16:creationId xmlns:a16="http://schemas.microsoft.com/office/drawing/2014/main" id="{741CB9EA-C583-4487-837F-A15EB8E12F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921" y="2115670"/>
            <a:ext cx="1822500" cy="32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8342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49352" y="1421891"/>
            <a:ext cx="6222492" cy="46619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43355" y="1620011"/>
            <a:ext cx="4639056" cy="29367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3741420"/>
            <a:ext cx="3432047" cy="29138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75003" y="4325111"/>
            <a:ext cx="1917192" cy="9585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25795" y="3742944"/>
            <a:ext cx="3585972" cy="25405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518403" y="3921252"/>
            <a:ext cx="2973324" cy="218694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Titre 2">
            <a:extLst>
              <a:ext uri="{FF2B5EF4-FFF2-40B4-BE49-F238E27FC236}">
                <a16:creationId xmlns:a16="http://schemas.microsoft.com/office/drawing/2014/main" id="{BF6F915B-FBD9-484F-8E32-BF2137F9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408" y="234497"/>
            <a:ext cx="6427304" cy="562337"/>
          </a:xfrm>
        </p:spPr>
        <p:txBody>
          <a:bodyPr>
            <a:normAutofit/>
          </a:bodyPr>
          <a:lstStyle/>
          <a:p>
            <a:pPr algn="r"/>
            <a:r>
              <a:rPr lang="fr-FR" sz="4000" dirty="0">
                <a:solidFill>
                  <a:schemeClr val="tx1"/>
                </a:solidFill>
                <a:latin typeface="+mj-lt"/>
              </a:rPr>
              <a:t>Réalité Virtuelle – cas client</a:t>
            </a:r>
          </a:p>
        </p:txBody>
      </p:sp>
    </p:spTree>
    <p:extLst>
      <p:ext uri="{BB962C8B-B14F-4D97-AF65-F5344CB8AC3E}">
        <p14:creationId xmlns:p14="http://schemas.microsoft.com/office/powerpoint/2010/main" val="1423388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2537012" y="221435"/>
            <a:ext cx="6321237" cy="549274"/>
          </a:xfrm>
        </p:spPr>
        <p:txBody>
          <a:bodyPr>
            <a:normAutofit fontScale="90000"/>
          </a:bodyPr>
          <a:lstStyle/>
          <a:p>
            <a:pPr algn="r"/>
            <a:r>
              <a:rPr lang="fr-FR" dirty="0"/>
              <a:t>Motion </a:t>
            </a:r>
            <a:r>
              <a:rPr lang="fr-FR" dirty="0" err="1"/>
              <a:t>detection</a:t>
            </a:r>
            <a:r>
              <a:rPr lang="fr-FR" dirty="0"/>
              <a:t> – cas client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F74F7A72-DAD5-4E45-8F2A-C44254495E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3773" y="1166860"/>
            <a:ext cx="5620809" cy="3740393"/>
          </a:xfrm>
          <a:prstGeom prst="rect">
            <a:avLst/>
          </a:prstGeom>
        </p:spPr>
      </p:pic>
      <p:pic>
        <p:nvPicPr>
          <p:cNvPr id="19" name="Picture 3" descr="Z:\Interne\Nos sites\Lafaj 2013\Jeu kinect\jeu.jpg">
            <a:extLst>
              <a:ext uri="{FF2B5EF4-FFF2-40B4-BE49-F238E27FC236}">
                <a16:creationId xmlns:a16="http://schemas.microsoft.com/office/drawing/2014/main" id="{C63F691B-4C24-40CB-83A1-082D4FDF0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47058" y="1227334"/>
            <a:ext cx="5474237" cy="31275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0FEED626-7615-4889-BEE3-0420C68036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07" y="3322788"/>
            <a:ext cx="4843661" cy="3223236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5B6F5F9D-B50B-4E11-A2E8-EA1D8902EB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705" y="3445893"/>
            <a:ext cx="4636166" cy="2577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42480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11043</TotalTime>
  <Words>339</Words>
  <Application>Microsoft Office PowerPoint</Application>
  <PresentationFormat>Affichage à l'écran (4:3)</PresentationFormat>
  <Paragraphs>74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Decker</vt:lpstr>
      <vt:lpstr>Wingdings</vt:lpstr>
      <vt:lpstr>Thème Office</vt:lpstr>
      <vt:lpstr>Présentation PowerPoint</vt:lpstr>
      <vt:lpstr>Présentation PowerPoint</vt:lpstr>
      <vt:lpstr>La Fabrique à Jeux et à Buzz L’agence au cœur de l’innovation </vt:lpstr>
      <vt:lpstr>Les Consommateurs</vt:lpstr>
      <vt:lpstr>Opportunités, faites la différence!</vt:lpstr>
      <vt:lpstr>Check list du succès </vt:lpstr>
      <vt:lpstr>Présentation PowerPoint</vt:lpstr>
      <vt:lpstr>Réalité Virtuelle – cas client</vt:lpstr>
      <vt:lpstr>Motion detection – cas client</vt:lpstr>
      <vt:lpstr>Présentation PowerPoint</vt:lpstr>
      <vt:lpstr>Projection mapping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Marine LEFICHANT</dc:creator>
  <cp:lastModifiedBy>Guillaume PATERNOSTER</cp:lastModifiedBy>
  <cp:revision>171</cp:revision>
  <dcterms:created xsi:type="dcterms:W3CDTF">2016-09-09T12:32:50Z</dcterms:created>
  <dcterms:modified xsi:type="dcterms:W3CDTF">2017-11-16T16:23:52Z</dcterms:modified>
</cp:coreProperties>
</file>